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420" r:id="rId3"/>
    <p:sldId id="421" r:id="rId4"/>
    <p:sldId id="411" r:id="rId5"/>
    <p:sldId id="413" r:id="rId6"/>
    <p:sldId id="403" r:id="rId7"/>
    <p:sldId id="414" r:id="rId8"/>
    <p:sldId id="415" r:id="rId9"/>
    <p:sldId id="416" r:id="rId10"/>
    <p:sldId id="417" r:id="rId11"/>
    <p:sldId id="419" r:id="rId12"/>
    <p:sldId id="412" r:id="rId13"/>
    <p:sldId id="418" r:id="rId14"/>
    <p:sldId id="405" r:id="rId15"/>
  </p:sldIdLst>
  <p:sldSz cx="9144000" cy="5143500" type="screen16x9"/>
  <p:notesSz cx="6858000" cy="9144000"/>
  <p:embeddedFontLst>
    <p:embeddedFont>
      <p:font typeface="Abril Fatface" panose="02000503000000020003" pitchFamily="2" charset="77"/>
      <p:regular r:id="rId17"/>
    </p:embeddedFont>
    <p:embeddedFont>
      <p:font typeface="DM Sans"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497FD4-CC46-4E56-8FCD-425BDC88EA98}">
  <a:tblStyle styleId="{31497FD4-CC46-4E56-8FCD-425BDC88EA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0"/>
    <p:restoredTop sz="89116"/>
  </p:normalViewPr>
  <p:slideViewPr>
    <p:cSldViewPr snapToGrid="0" snapToObjects="1">
      <p:cViewPr varScale="1">
        <p:scale>
          <a:sx n="145" d="100"/>
          <a:sy n="145"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19012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3339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1050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81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3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664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advertising, theme songs, stump speeches, and even negative campaigning have been around since our country began, and each advance in technology since then has offered new opportunities for candidates to persuade voters. Study the campaign poster of Millard Fillmore from 1850. Would the figures of Justice and Liberty wearing gowns and tiaras surrounding Millard Fillmore sway a modern voter? Probably not, but notice the American flags in both of these posters. We certainly see that imagery in advertisements for candidates running in current presidential elections.</a:t>
            </a:r>
            <a:endParaRPr dirty="0"/>
          </a:p>
        </p:txBody>
      </p:sp>
    </p:spTree>
    <p:extLst>
      <p:ext uri="{BB962C8B-B14F-4D97-AF65-F5344CB8AC3E}">
        <p14:creationId xmlns:p14="http://schemas.microsoft.com/office/powerpoint/2010/main" val="4159195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872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962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432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572324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James Enos Clyburn is an American politician and retired educator serving as a Democratic member of the U.S. House of Representatives from South Carolina. He has served as House majority whip since 2019</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Jim Clyburn’s endorsement of Joe Biden in South Carolina. 47% of South Carolina voters said it was either the most important factor in their vote or an important factor. </a:t>
            </a:r>
            <a:endParaRPr dirty="0"/>
          </a:p>
        </p:txBody>
      </p:sp>
    </p:spTree>
    <p:extLst>
      <p:ext uri="{BB962C8B-B14F-4D97-AF65-F5344CB8AC3E}">
        <p14:creationId xmlns:p14="http://schemas.microsoft.com/office/powerpoint/2010/main" val="61520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Take a look at Elizabeth Warren’s team talking about the fundraising numbers for their campaign on Twitter.</a:t>
            </a:r>
          </a:p>
          <a:p>
            <a:pPr fontAlgn="base"/>
            <a:r>
              <a:rPr lang="en-US" sz="1100" b="0" i="0" u="none" strike="noStrike" cap="none" dirty="0">
                <a:solidFill>
                  <a:srgbClr val="000000"/>
                </a:solidFill>
                <a:effectLst/>
                <a:latin typeface="Arial"/>
                <a:ea typeface="Arial"/>
                <a:cs typeface="Arial"/>
                <a:sym typeface="Arial"/>
              </a:rPr>
              <a:t>Reinforces your viewpoints and those of your base</a:t>
            </a:r>
          </a:p>
          <a:p>
            <a:pPr fontAlgn="base"/>
            <a:r>
              <a:rPr lang="en-US" sz="1100" b="0" i="0" u="none" strike="noStrike" cap="none" dirty="0">
                <a:solidFill>
                  <a:srgbClr val="000000"/>
                </a:solidFill>
                <a:effectLst/>
                <a:latin typeface="Arial"/>
                <a:ea typeface="Arial"/>
                <a:cs typeface="Arial"/>
                <a:sym typeface="Arial"/>
              </a:rPr>
              <a:t>Shows your chances of winning in a positive light</a:t>
            </a:r>
          </a:p>
        </p:txBody>
      </p:sp>
    </p:spTree>
    <p:extLst>
      <p:ext uri="{BB962C8B-B14F-4D97-AF65-F5344CB8AC3E}">
        <p14:creationId xmlns:p14="http://schemas.microsoft.com/office/powerpoint/2010/main" val="325964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5750" y="1214125"/>
            <a:ext cx="2854500" cy="2052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2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5750" y="3367525"/>
            <a:ext cx="3109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805750" y="2575000"/>
            <a:ext cx="3347100" cy="573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6"/>
              </a:buClr>
              <a:buSzPts val="3000"/>
              <a:buNone/>
              <a:defRPr sz="3000">
                <a:solidFill>
                  <a:schemeClr val="accent6"/>
                </a:solidFill>
              </a:defRPr>
            </a:lvl1pPr>
            <a:lvl2pPr lvl="1" rtl="0">
              <a:lnSpc>
                <a:spcPct val="80000"/>
              </a:lnSpc>
              <a:spcBef>
                <a:spcPts val="0"/>
              </a:spcBef>
              <a:spcAft>
                <a:spcPts val="0"/>
              </a:spcAft>
              <a:buClr>
                <a:schemeClr val="accent6"/>
              </a:buClr>
              <a:buSzPts val="3000"/>
              <a:buNone/>
              <a:defRPr sz="3000">
                <a:solidFill>
                  <a:schemeClr val="accent6"/>
                </a:solidFill>
              </a:defRPr>
            </a:lvl2pPr>
            <a:lvl3pPr lvl="2" rtl="0">
              <a:lnSpc>
                <a:spcPct val="80000"/>
              </a:lnSpc>
              <a:spcBef>
                <a:spcPts val="0"/>
              </a:spcBef>
              <a:spcAft>
                <a:spcPts val="0"/>
              </a:spcAft>
              <a:buClr>
                <a:schemeClr val="accent6"/>
              </a:buClr>
              <a:buSzPts val="3000"/>
              <a:buNone/>
              <a:defRPr sz="3000">
                <a:solidFill>
                  <a:schemeClr val="accent6"/>
                </a:solidFill>
              </a:defRPr>
            </a:lvl3pPr>
            <a:lvl4pPr lvl="3" rtl="0">
              <a:lnSpc>
                <a:spcPct val="80000"/>
              </a:lnSpc>
              <a:spcBef>
                <a:spcPts val="0"/>
              </a:spcBef>
              <a:spcAft>
                <a:spcPts val="0"/>
              </a:spcAft>
              <a:buClr>
                <a:schemeClr val="accent6"/>
              </a:buClr>
              <a:buSzPts val="3000"/>
              <a:buNone/>
              <a:defRPr sz="3000">
                <a:solidFill>
                  <a:schemeClr val="accent6"/>
                </a:solidFill>
              </a:defRPr>
            </a:lvl4pPr>
            <a:lvl5pPr lvl="4" rtl="0">
              <a:lnSpc>
                <a:spcPct val="80000"/>
              </a:lnSpc>
              <a:spcBef>
                <a:spcPts val="0"/>
              </a:spcBef>
              <a:spcAft>
                <a:spcPts val="0"/>
              </a:spcAft>
              <a:buClr>
                <a:schemeClr val="accent6"/>
              </a:buClr>
              <a:buSzPts val="3000"/>
              <a:buNone/>
              <a:defRPr sz="3000">
                <a:solidFill>
                  <a:schemeClr val="accent6"/>
                </a:solidFill>
              </a:defRPr>
            </a:lvl5pPr>
            <a:lvl6pPr lvl="5" rtl="0">
              <a:lnSpc>
                <a:spcPct val="80000"/>
              </a:lnSpc>
              <a:spcBef>
                <a:spcPts val="0"/>
              </a:spcBef>
              <a:spcAft>
                <a:spcPts val="0"/>
              </a:spcAft>
              <a:buClr>
                <a:schemeClr val="accent6"/>
              </a:buClr>
              <a:buSzPts val="3000"/>
              <a:buNone/>
              <a:defRPr sz="3000">
                <a:solidFill>
                  <a:schemeClr val="accent6"/>
                </a:solidFill>
              </a:defRPr>
            </a:lvl6pPr>
            <a:lvl7pPr lvl="6" rtl="0">
              <a:lnSpc>
                <a:spcPct val="80000"/>
              </a:lnSpc>
              <a:spcBef>
                <a:spcPts val="0"/>
              </a:spcBef>
              <a:spcAft>
                <a:spcPts val="0"/>
              </a:spcAft>
              <a:buClr>
                <a:schemeClr val="accent6"/>
              </a:buClr>
              <a:buSzPts val="3000"/>
              <a:buNone/>
              <a:defRPr sz="3000">
                <a:solidFill>
                  <a:schemeClr val="accent6"/>
                </a:solidFill>
              </a:defRPr>
            </a:lvl7pPr>
            <a:lvl8pPr lvl="7" rtl="0">
              <a:lnSpc>
                <a:spcPct val="80000"/>
              </a:lnSpc>
              <a:spcBef>
                <a:spcPts val="0"/>
              </a:spcBef>
              <a:spcAft>
                <a:spcPts val="0"/>
              </a:spcAft>
              <a:buClr>
                <a:schemeClr val="accent6"/>
              </a:buClr>
              <a:buSzPts val="3000"/>
              <a:buNone/>
              <a:defRPr sz="3000">
                <a:solidFill>
                  <a:schemeClr val="accent6"/>
                </a:solidFill>
              </a:defRPr>
            </a:lvl8pPr>
            <a:lvl9pPr lvl="8" rtl="0">
              <a:lnSpc>
                <a:spcPct val="80000"/>
              </a:lnSpc>
              <a:spcBef>
                <a:spcPts val="0"/>
              </a:spcBef>
              <a:spcAft>
                <a:spcPts val="0"/>
              </a:spcAft>
              <a:buClr>
                <a:schemeClr val="accent6"/>
              </a:buClr>
              <a:buSzPts val="3000"/>
              <a:buNone/>
              <a:defRPr sz="3000">
                <a:solidFill>
                  <a:schemeClr val="accent6"/>
                </a:solidFill>
              </a:defRPr>
            </a:lvl9pPr>
          </a:lstStyle>
          <a:p>
            <a:endParaRPr/>
          </a:p>
        </p:txBody>
      </p:sp>
      <p:sp>
        <p:nvSpPr>
          <p:cNvPr id="12" name="Google Shape;12;p2"/>
          <p:cNvSpPr/>
          <p:nvPr/>
        </p:nvSpPr>
        <p:spPr>
          <a:xfrm>
            <a:off x="4143095" y="16"/>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92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11909" y="526475"/>
            <a:ext cx="1132324" cy="50312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94913" y="356500"/>
            <a:ext cx="1349675" cy="431400"/>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60238" y="4260925"/>
            <a:ext cx="1768225" cy="356725"/>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58888" y="915250"/>
            <a:ext cx="51300" cy="51275"/>
          </a:xfrm>
          <a:custGeom>
            <a:avLst/>
            <a:gdLst/>
            <a:ahLst/>
            <a:cxnLst/>
            <a:rect l="l" t="t" r="r" b="b"/>
            <a:pathLst>
              <a:path w="2052" h="2051" fill="none" extrusionOk="0">
                <a:moveTo>
                  <a:pt x="2052" y="987"/>
                </a:moveTo>
                <a:cubicBezTo>
                  <a:pt x="2052" y="1387"/>
                  <a:pt x="1812" y="1747"/>
                  <a:pt x="1443" y="1900"/>
                </a:cubicBezTo>
                <a:cubicBezTo>
                  <a:pt x="1073" y="2051"/>
                  <a:pt x="649" y="1967"/>
                  <a:pt x="368" y="1685"/>
                </a:cubicBezTo>
                <a:cubicBezTo>
                  <a:pt x="85" y="1403"/>
                  <a:pt x="1" y="978"/>
                  <a:pt x="154" y="610"/>
                </a:cubicBezTo>
                <a:cubicBezTo>
                  <a:pt x="306" y="240"/>
                  <a:pt x="666" y="0"/>
                  <a:pt x="1065" y="0"/>
                </a:cubicBezTo>
                <a:cubicBezTo>
                  <a:pt x="1610" y="0"/>
                  <a:pt x="2052" y="441"/>
                  <a:pt x="2052" y="987"/>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613" y="453400"/>
            <a:ext cx="476175" cy="25"/>
          </a:xfrm>
          <a:custGeom>
            <a:avLst/>
            <a:gdLst/>
            <a:ahLst/>
            <a:cxnLst/>
            <a:rect l="l" t="t" r="r" b="b"/>
            <a:pathLst>
              <a:path w="19047" h="1" fill="none" extrusionOk="0">
                <a:moveTo>
                  <a:pt x="1" y="0"/>
                </a:moveTo>
                <a:lnTo>
                  <a:pt x="19047"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01588" y="453400"/>
            <a:ext cx="188975" cy="25"/>
          </a:xfrm>
          <a:custGeom>
            <a:avLst/>
            <a:gdLst/>
            <a:ahLst/>
            <a:cxnLst/>
            <a:rect l="l" t="t" r="r" b="b"/>
            <a:pathLst>
              <a:path w="7559" h="1" fill="none" extrusionOk="0">
                <a:moveTo>
                  <a:pt x="1" y="0"/>
                </a:moveTo>
                <a:lnTo>
                  <a:pt x="7559"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24088" y="4760825"/>
            <a:ext cx="189000" cy="25"/>
          </a:xfrm>
          <a:custGeom>
            <a:avLst/>
            <a:gdLst/>
            <a:ahLst/>
            <a:cxnLst/>
            <a:rect l="l" t="t" r="r" b="b"/>
            <a:pathLst>
              <a:path w="7560" h="1" fill="none" extrusionOk="0">
                <a:moveTo>
                  <a:pt x="0" y="0"/>
                </a:moveTo>
                <a:lnTo>
                  <a:pt x="7559" y="0"/>
                </a:lnTo>
              </a:path>
            </a:pathLst>
          </a:custGeom>
          <a:solidFill>
            <a:schemeClr val="accent2"/>
          </a:solid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046138" y="601325"/>
            <a:ext cx="68950" cy="68900"/>
            <a:chOff x="5627413" y="1896725"/>
            <a:chExt cx="68950" cy="68900"/>
          </a:xfrm>
        </p:grpSpPr>
        <p:sp>
          <p:nvSpPr>
            <p:cNvPr id="21" name="Google Shape;21;p2"/>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743525" y="1204100"/>
            <a:ext cx="7377000" cy="322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4"/>
          <p:cNvSpPr/>
          <p:nvPr/>
        </p:nvSpPr>
        <p:spPr>
          <a:xfrm>
            <a:off x="8310012" y="794052"/>
            <a:ext cx="879783" cy="39091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51541" y="91771"/>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975211" y="268525"/>
            <a:ext cx="641646" cy="34"/>
          </a:xfrm>
          <a:custGeom>
            <a:avLst/>
            <a:gdLst/>
            <a:ahLst/>
            <a:cxnLst/>
            <a:rect l="l" t="t" r="r" b="b"/>
            <a:pathLst>
              <a:path w="19047" h="1" fill="none" extrusionOk="0">
                <a:moveTo>
                  <a:pt x="1" y="0"/>
                </a:moveTo>
                <a:lnTo>
                  <a:pt x="19047"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282227" y="366425"/>
            <a:ext cx="254644" cy="34"/>
          </a:xfrm>
          <a:custGeom>
            <a:avLst/>
            <a:gdLst/>
            <a:ahLst/>
            <a:cxnLst/>
            <a:rect l="l" t="t" r="r" b="b"/>
            <a:pathLst>
              <a:path w="7559" h="1" fill="none" extrusionOk="0">
                <a:moveTo>
                  <a:pt x="1" y="0"/>
                </a:moveTo>
                <a:lnTo>
                  <a:pt x="7559"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8940450" y="2987037"/>
            <a:ext cx="92876" cy="92876"/>
            <a:chOff x="18635775" y="3220037"/>
            <a:chExt cx="92876" cy="92876"/>
          </a:xfrm>
        </p:grpSpPr>
        <p:sp>
          <p:nvSpPr>
            <p:cNvPr id="36" name="Google Shape;36;p4"/>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a:off x="324508" y="1328629"/>
            <a:ext cx="92910" cy="92843"/>
            <a:chOff x="5627413" y="1896725"/>
            <a:chExt cx="68950" cy="68900"/>
          </a:xfrm>
        </p:grpSpPr>
        <p:sp>
          <p:nvSpPr>
            <p:cNvPr id="39" name="Google Shape;39;p4"/>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txBox="1">
            <a:spLocks noGrp="1"/>
          </p:cNvSpPr>
          <p:nvPr>
            <p:ph type="title"/>
          </p:nvPr>
        </p:nvSpPr>
        <p:spPr>
          <a:xfrm>
            <a:off x="743525" y="520675"/>
            <a:ext cx="5094300" cy="683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ONE_COLUMN_TEXT_2_1">
    <p:spTree>
      <p:nvGrpSpPr>
        <p:cNvPr id="1" name="Shape 314"/>
        <p:cNvGrpSpPr/>
        <p:nvPr/>
      </p:nvGrpSpPr>
      <p:grpSpPr>
        <a:xfrm>
          <a:off x="0" y="0"/>
          <a:ext cx="0" cy="0"/>
          <a:chOff x="0" y="0"/>
          <a:chExt cx="0" cy="0"/>
        </a:xfrm>
      </p:grpSpPr>
      <p:sp>
        <p:nvSpPr>
          <p:cNvPr id="315" name="Google Shape;315;p26"/>
          <p:cNvSpPr/>
          <p:nvPr/>
        </p:nvSpPr>
        <p:spPr>
          <a:xfrm>
            <a:off x="4000707" y="-128674"/>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6"/>
          <p:cNvGrpSpPr/>
          <p:nvPr/>
        </p:nvGrpSpPr>
        <p:grpSpPr>
          <a:xfrm rot="10800000">
            <a:off x="-1135854" y="-493775"/>
            <a:ext cx="6398896" cy="6254243"/>
            <a:chOff x="4526596" y="-33950"/>
            <a:chExt cx="6398896" cy="6254243"/>
          </a:xfrm>
        </p:grpSpPr>
        <p:sp>
          <p:nvSpPr>
            <p:cNvPr id="317" name="Google Shape;317;p26"/>
            <p:cNvSpPr/>
            <p:nvPr/>
          </p:nvSpPr>
          <p:spPr>
            <a:xfrm rot="-2124055">
              <a:off x="5593290" y="1783739"/>
              <a:ext cx="1570708" cy="1237509"/>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2969057">
              <a:off x="5809454" y="522465"/>
              <a:ext cx="3833180" cy="5141413"/>
            </a:xfrm>
            <a:custGeom>
              <a:avLst/>
              <a:gdLst/>
              <a:ahLst/>
              <a:cxnLst/>
              <a:rect l="l" t="t" r="r" b="b"/>
              <a:pathLst>
                <a:path w="29948" h="40169" extrusionOk="0">
                  <a:moveTo>
                    <a:pt x="8382" y="1"/>
                  </a:moveTo>
                  <a:cubicBezTo>
                    <a:pt x="6298" y="1"/>
                    <a:pt x="4274" y="675"/>
                    <a:pt x="2612" y="2368"/>
                  </a:cubicBezTo>
                  <a:cubicBezTo>
                    <a:pt x="689" y="4357"/>
                    <a:pt x="1" y="7241"/>
                    <a:pt x="809" y="9885"/>
                  </a:cubicBezTo>
                  <a:cubicBezTo>
                    <a:pt x="1902" y="13305"/>
                    <a:pt x="5223" y="15435"/>
                    <a:pt x="7539" y="18177"/>
                  </a:cubicBezTo>
                  <a:cubicBezTo>
                    <a:pt x="9320" y="20286"/>
                    <a:pt x="10544" y="22810"/>
                    <a:pt x="11090" y="25519"/>
                  </a:cubicBezTo>
                  <a:cubicBezTo>
                    <a:pt x="11593" y="28010"/>
                    <a:pt x="11516" y="30589"/>
                    <a:pt x="11975" y="33091"/>
                  </a:cubicBezTo>
                  <a:cubicBezTo>
                    <a:pt x="12434" y="35593"/>
                    <a:pt x="13581" y="38160"/>
                    <a:pt x="15799" y="39406"/>
                  </a:cubicBezTo>
                  <a:cubicBezTo>
                    <a:pt x="16729" y="39929"/>
                    <a:pt x="17782" y="40169"/>
                    <a:pt x="18847" y="40169"/>
                  </a:cubicBezTo>
                  <a:cubicBezTo>
                    <a:pt x="20071" y="40169"/>
                    <a:pt x="21311" y="39852"/>
                    <a:pt x="22398" y="39285"/>
                  </a:cubicBezTo>
                  <a:cubicBezTo>
                    <a:pt x="24430" y="38226"/>
                    <a:pt x="25981" y="36390"/>
                    <a:pt x="27074" y="34380"/>
                  </a:cubicBezTo>
                  <a:cubicBezTo>
                    <a:pt x="29947" y="29136"/>
                    <a:pt x="29947" y="22613"/>
                    <a:pt x="27828" y="17030"/>
                  </a:cubicBezTo>
                  <a:cubicBezTo>
                    <a:pt x="25708" y="11436"/>
                    <a:pt x="21622" y="6749"/>
                    <a:pt x="16848" y="3155"/>
                  </a:cubicBezTo>
                  <a:cubicBezTo>
                    <a:pt x="14502" y="1395"/>
                    <a:pt x="11380" y="1"/>
                    <a:pt x="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26"/>
          <p:cNvSpPr/>
          <p:nvPr/>
        </p:nvSpPr>
        <p:spPr>
          <a:xfrm>
            <a:off x="-789359" y="352009"/>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6"/>
          <p:cNvGrpSpPr/>
          <p:nvPr/>
        </p:nvGrpSpPr>
        <p:grpSpPr>
          <a:xfrm>
            <a:off x="6539758" y="4931704"/>
            <a:ext cx="92910" cy="92843"/>
            <a:chOff x="5627413" y="1896725"/>
            <a:chExt cx="68950" cy="68900"/>
          </a:xfrm>
        </p:grpSpPr>
        <p:sp>
          <p:nvSpPr>
            <p:cNvPr id="321" name="Google Shape;321;p26"/>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6"/>
          <p:cNvSpPr/>
          <p:nvPr/>
        </p:nvSpPr>
        <p:spPr>
          <a:xfrm>
            <a:off x="2580922" y="47688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4231022" y="88300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6"/>
          <p:cNvGrpSpPr/>
          <p:nvPr/>
        </p:nvGrpSpPr>
        <p:grpSpPr>
          <a:xfrm>
            <a:off x="4219133" y="2786279"/>
            <a:ext cx="92910" cy="92843"/>
            <a:chOff x="5627413" y="1896725"/>
            <a:chExt cx="68950" cy="68900"/>
          </a:xfrm>
        </p:grpSpPr>
        <p:sp>
          <p:nvSpPr>
            <p:cNvPr id="326" name="Google Shape;326;p26"/>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6"/>
          <p:cNvSpPr/>
          <p:nvPr/>
        </p:nvSpPr>
        <p:spPr>
          <a:xfrm>
            <a:off x="5545472" y="4247682"/>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APTION_ONLY_1_2_2">
    <p:spTree>
      <p:nvGrpSpPr>
        <p:cNvPr id="1" name="Shape 329"/>
        <p:cNvGrpSpPr/>
        <p:nvPr/>
      </p:nvGrpSpPr>
      <p:grpSpPr>
        <a:xfrm>
          <a:off x="0" y="0"/>
          <a:ext cx="0" cy="0"/>
          <a:chOff x="0" y="0"/>
          <a:chExt cx="0" cy="0"/>
        </a:xfrm>
      </p:grpSpPr>
      <p:sp>
        <p:nvSpPr>
          <p:cNvPr id="330" name="Google Shape;330;p27"/>
          <p:cNvSpPr/>
          <p:nvPr/>
        </p:nvSpPr>
        <p:spPr>
          <a:xfrm>
            <a:off x="0" y="2349862"/>
            <a:ext cx="9144005" cy="2793640"/>
          </a:xfrm>
          <a:custGeom>
            <a:avLst/>
            <a:gdLst/>
            <a:ahLst/>
            <a:cxnLst/>
            <a:rect l="l" t="t" r="r" b="b"/>
            <a:pathLst>
              <a:path w="268310" h="81973" extrusionOk="0">
                <a:moveTo>
                  <a:pt x="102356" y="0"/>
                </a:moveTo>
                <a:cubicBezTo>
                  <a:pt x="93483" y="0"/>
                  <a:pt x="84343" y="4733"/>
                  <a:pt x="79028" y="11723"/>
                </a:cubicBezTo>
                <a:cubicBezTo>
                  <a:pt x="73107" y="19513"/>
                  <a:pt x="72184" y="29777"/>
                  <a:pt x="66914" y="37814"/>
                </a:cubicBezTo>
                <a:cubicBezTo>
                  <a:pt x="61686" y="45788"/>
                  <a:pt x="52668" y="51450"/>
                  <a:pt x="43041" y="51802"/>
                </a:cubicBezTo>
                <a:cubicBezTo>
                  <a:pt x="42550" y="51820"/>
                  <a:pt x="42054" y="51826"/>
                  <a:pt x="41555" y="51826"/>
                </a:cubicBezTo>
                <a:cubicBezTo>
                  <a:pt x="40018" y="51826"/>
                  <a:pt x="38455" y="51762"/>
                  <a:pt x="36910" y="51762"/>
                </a:cubicBezTo>
                <a:cubicBezTo>
                  <a:pt x="33705" y="51762"/>
                  <a:pt x="30581" y="52040"/>
                  <a:pt x="27940" y="53748"/>
                </a:cubicBezTo>
                <a:cubicBezTo>
                  <a:pt x="21854" y="57686"/>
                  <a:pt x="21242" y="67343"/>
                  <a:pt x="19922" y="70936"/>
                </a:cubicBezTo>
                <a:cubicBezTo>
                  <a:pt x="17318" y="78034"/>
                  <a:pt x="5972" y="71533"/>
                  <a:pt x="1" y="81973"/>
                </a:cubicBezTo>
                <a:lnTo>
                  <a:pt x="268109" y="81973"/>
                </a:lnTo>
                <a:cubicBezTo>
                  <a:pt x="268310" y="76971"/>
                  <a:pt x="266606" y="61374"/>
                  <a:pt x="265391" y="59518"/>
                </a:cubicBezTo>
                <a:cubicBezTo>
                  <a:pt x="260152" y="51515"/>
                  <a:pt x="248029" y="47996"/>
                  <a:pt x="239376" y="46445"/>
                </a:cubicBezTo>
                <a:cubicBezTo>
                  <a:pt x="230038" y="44769"/>
                  <a:pt x="218642" y="44685"/>
                  <a:pt x="210905" y="39114"/>
                </a:cubicBezTo>
                <a:cubicBezTo>
                  <a:pt x="202473" y="33041"/>
                  <a:pt x="198759" y="21039"/>
                  <a:pt x="188746" y="18441"/>
                </a:cubicBezTo>
                <a:cubicBezTo>
                  <a:pt x="187196" y="18039"/>
                  <a:pt x="185636" y="17874"/>
                  <a:pt x="184068" y="17874"/>
                </a:cubicBezTo>
                <a:cubicBezTo>
                  <a:pt x="178713" y="17874"/>
                  <a:pt x="173274" y="19804"/>
                  <a:pt x="167905" y="20824"/>
                </a:cubicBezTo>
                <a:cubicBezTo>
                  <a:pt x="164949" y="21385"/>
                  <a:pt x="161942" y="21663"/>
                  <a:pt x="158936" y="21663"/>
                </a:cubicBezTo>
                <a:cubicBezTo>
                  <a:pt x="151713" y="21663"/>
                  <a:pt x="144488" y="20061"/>
                  <a:pt x="137946" y="16946"/>
                </a:cubicBezTo>
                <a:cubicBezTo>
                  <a:pt x="127519" y="11982"/>
                  <a:pt x="118536" y="2766"/>
                  <a:pt x="106975" y="450"/>
                </a:cubicBezTo>
                <a:cubicBezTo>
                  <a:pt x="105459" y="145"/>
                  <a:pt x="103911" y="0"/>
                  <a:pt x="102356" y="0"/>
                </a:cubicBezTo>
                <a:close/>
              </a:path>
            </a:pathLst>
          </a:custGeom>
          <a:solidFill>
            <a:srgbClr val="CE9FBC">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4073382" y="936888"/>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56033" y="3047978"/>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8940450" y="2987037"/>
            <a:ext cx="92876" cy="92876"/>
            <a:chOff x="18635775" y="3220037"/>
            <a:chExt cx="92876" cy="92876"/>
          </a:xfrm>
        </p:grpSpPr>
        <p:sp>
          <p:nvSpPr>
            <p:cNvPr id="335" name="Google Shape;335;p27"/>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7"/>
          <p:cNvGrpSpPr/>
          <p:nvPr/>
        </p:nvGrpSpPr>
        <p:grpSpPr>
          <a:xfrm>
            <a:off x="655108" y="1150954"/>
            <a:ext cx="92910" cy="92843"/>
            <a:chOff x="5627413" y="1896725"/>
            <a:chExt cx="68950" cy="68900"/>
          </a:xfrm>
        </p:grpSpPr>
        <p:sp>
          <p:nvSpPr>
            <p:cNvPr id="338" name="Google Shape;338;p27"/>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7"/>
          <p:cNvSpPr/>
          <p:nvPr/>
        </p:nvSpPr>
        <p:spPr>
          <a:xfrm flipH="1">
            <a:off x="7460032" y="456213"/>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APTION_ONLY_2">
    <p:spTree>
      <p:nvGrpSpPr>
        <p:cNvPr id="1" name="Shape 341"/>
        <p:cNvGrpSpPr/>
        <p:nvPr/>
      </p:nvGrpSpPr>
      <p:grpSpPr>
        <a:xfrm>
          <a:off x="0" y="0"/>
          <a:ext cx="0" cy="0"/>
          <a:chOff x="0" y="0"/>
          <a:chExt cx="0" cy="0"/>
        </a:xfrm>
      </p:grpSpPr>
      <p:sp>
        <p:nvSpPr>
          <p:cNvPr id="342" name="Google Shape;342;p28"/>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28"/>
          <p:cNvGrpSpPr/>
          <p:nvPr/>
        </p:nvGrpSpPr>
        <p:grpSpPr>
          <a:xfrm>
            <a:off x="3424008" y="1130804"/>
            <a:ext cx="92910" cy="92843"/>
            <a:chOff x="5627413" y="1896725"/>
            <a:chExt cx="68950" cy="68900"/>
          </a:xfrm>
        </p:grpSpPr>
        <p:sp>
          <p:nvSpPr>
            <p:cNvPr id="346" name="Google Shape;346;p28"/>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bril Fatface"/>
              <a:buNone/>
              <a:defRPr sz="2800">
                <a:solidFill>
                  <a:schemeClr val="accent2"/>
                </a:solidFill>
                <a:latin typeface="Abril Fatface"/>
                <a:ea typeface="Abril Fatface"/>
                <a:cs typeface="Abril Fatface"/>
                <a:sym typeface="Abril Fatfac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DM Sans"/>
              <a:buChar char="●"/>
              <a:defRPr sz="1800">
                <a:solidFill>
                  <a:schemeClr val="accent2"/>
                </a:solidFill>
                <a:latin typeface="DM Sans"/>
                <a:ea typeface="DM Sans"/>
                <a:cs typeface="DM Sans"/>
                <a:sym typeface="DM Sans"/>
              </a:defRPr>
            </a:lvl1pPr>
            <a:lvl2pPr marL="914400" lvl="1"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2pPr>
            <a:lvl3pPr marL="1371600" lvl="2"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3pPr>
            <a:lvl4pPr marL="1828800" lvl="3"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4pPr>
            <a:lvl5pPr marL="2286000" lvl="4"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5pPr>
            <a:lvl6pPr marL="2743200" lvl="5"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6pPr>
            <a:lvl7pPr marL="3200400" lvl="6"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7pPr>
            <a:lvl8pPr marL="3657600" lvl="7"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8pPr>
            <a:lvl9pPr marL="4114800" lvl="8" indent="-317500">
              <a:lnSpc>
                <a:spcPct val="100000"/>
              </a:lnSpc>
              <a:spcBef>
                <a:spcPts val="1600"/>
              </a:spcBef>
              <a:spcAft>
                <a:spcPts val="1600"/>
              </a:spcAft>
              <a:buClr>
                <a:schemeClr val="accent2"/>
              </a:buClr>
              <a:buSzPts val="1400"/>
              <a:buFont typeface="DM Sans"/>
              <a:buChar char="■"/>
              <a:defRPr>
                <a:solidFill>
                  <a:schemeClr val="accen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1" r:id="rId4"/>
    <p:sldLayoutId id="2147483672"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177%2F002224379903600104" TargetMode="External"/><Relationship Id="rId7" Type="http://schemas.openxmlformats.org/officeDocument/2006/relationships/hyperlink" Target="https://doi.org/10.1177%2F009365022096196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oi.org/10.1016/j.chb.2020.106525" TargetMode="External"/><Relationship Id="rId5" Type="http://schemas.openxmlformats.org/officeDocument/2006/relationships/hyperlink" Target="https://doi.org/10.1080/23808985.1999.11678963" TargetMode="External"/><Relationship Id="rId4" Type="http://schemas.openxmlformats.org/officeDocument/2006/relationships/hyperlink" Target="https://psycnet.apa.org/doi/10.1002/mar.4220120105"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z1Cm7PoS88s?feature=oembed" TargetMode="Externa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nicknames_used_by_Donald_Trum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ctrTitle"/>
          </p:nvPr>
        </p:nvSpPr>
        <p:spPr>
          <a:xfrm>
            <a:off x="388340" y="741384"/>
            <a:ext cx="4180004" cy="19808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000" dirty="0"/>
              <a:t>MEDIA</a:t>
            </a:r>
            <a:br>
              <a:rPr lang="en" sz="4000" dirty="0"/>
            </a:br>
            <a:r>
              <a:rPr lang="en" sz="4000" dirty="0"/>
              <a:t>&amp;</a:t>
            </a:r>
            <a:br>
              <a:rPr lang="en-US" altLang="zh-TW" sz="4000" dirty="0"/>
            </a:br>
            <a:r>
              <a:rPr lang="en-US" altLang="zh-TW" sz="4000" dirty="0"/>
              <a:t>THE PUBLIC</a:t>
            </a:r>
            <a:endParaRPr sz="4000" dirty="0"/>
          </a:p>
        </p:txBody>
      </p:sp>
      <p:sp>
        <p:nvSpPr>
          <p:cNvPr id="358" name="Google Shape;358;p31"/>
          <p:cNvSpPr txBox="1">
            <a:spLocks noGrp="1"/>
          </p:cNvSpPr>
          <p:nvPr>
            <p:ph type="subTitle" idx="1"/>
          </p:nvPr>
        </p:nvSpPr>
        <p:spPr>
          <a:xfrm>
            <a:off x="877174" y="4010085"/>
            <a:ext cx="3109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Ryan Wang</a:t>
            </a:r>
          </a:p>
          <a:p>
            <a:pPr marL="0" lvl="0" indent="0" algn="ctr" rtl="0">
              <a:spcBef>
                <a:spcPts val="0"/>
              </a:spcBef>
              <a:spcAft>
                <a:spcPts val="0"/>
              </a:spcAft>
              <a:buNone/>
            </a:pPr>
            <a:r>
              <a:rPr lang="en" dirty="0" err="1"/>
              <a:t>ryanyang@psu.edu</a:t>
            </a:r>
            <a:endParaRPr dirty="0"/>
          </a:p>
        </p:txBody>
      </p:sp>
      <p:sp>
        <p:nvSpPr>
          <p:cNvPr id="359" name="Google Shape;359;p31"/>
          <p:cNvSpPr txBox="1">
            <a:spLocks noGrp="1"/>
          </p:cNvSpPr>
          <p:nvPr>
            <p:ph type="ctrTitle" idx="2"/>
          </p:nvPr>
        </p:nvSpPr>
        <p:spPr>
          <a:xfrm>
            <a:off x="428985" y="2856558"/>
            <a:ext cx="4054044" cy="9626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Week 10</a:t>
            </a:r>
            <a:br>
              <a:rPr lang="en" sz="2400" dirty="0"/>
            </a:br>
            <a:r>
              <a:rPr lang="en" sz="2400" dirty="0"/>
              <a:t>Political persuasion</a:t>
            </a:r>
            <a:endParaRPr sz="2400" dirty="0"/>
          </a:p>
        </p:txBody>
      </p:sp>
      <p:grpSp>
        <p:nvGrpSpPr>
          <p:cNvPr id="360" name="Google Shape;360;p31"/>
          <p:cNvGrpSpPr/>
          <p:nvPr/>
        </p:nvGrpSpPr>
        <p:grpSpPr>
          <a:xfrm>
            <a:off x="4409422" y="1072165"/>
            <a:ext cx="4211075" cy="3193388"/>
            <a:chOff x="4409422" y="1072165"/>
            <a:chExt cx="4211075" cy="3193388"/>
          </a:xfrm>
        </p:grpSpPr>
        <p:sp>
          <p:nvSpPr>
            <p:cNvPr id="361" name="Google Shape;361;p31"/>
            <p:cNvSpPr/>
            <p:nvPr/>
          </p:nvSpPr>
          <p:spPr>
            <a:xfrm>
              <a:off x="6297473" y="1641853"/>
              <a:ext cx="614468" cy="461357"/>
            </a:xfrm>
            <a:custGeom>
              <a:avLst/>
              <a:gdLst/>
              <a:ahLst/>
              <a:cxnLst/>
              <a:rect l="l" t="t" r="r" b="b"/>
              <a:pathLst>
                <a:path w="27924" h="20966" extrusionOk="0">
                  <a:moveTo>
                    <a:pt x="8999" y="0"/>
                  </a:moveTo>
                  <a:cubicBezTo>
                    <a:pt x="4014" y="0"/>
                    <a:pt x="1" y="4014"/>
                    <a:pt x="1" y="9000"/>
                  </a:cubicBezTo>
                  <a:lnTo>
                    <a:pt x="1" y="11966"/>
                  </a:lnTo>
                  <a:cubicBezTo>
                    <a:pt x="1" y="16952"/>
                    <a:pt x="4014" y="20965"/>
                    <a:pt x="8999" y="20965"/>
                  </a:cubicBezTo>
                  <a:lnTo>
                    <a:pt x="18924" y="20965"/>
                  </a:lnTo>
                  <a:cubicBezTo>
                    <a:pt x="23910" y="20965"/>
                    <a:pt x="27924" y="16952"/>
                    <a:pt x="27924" y="11966"/>
                  </a:cubicBezTo>
                  <a:lnTo>
                    <a:pt x="27924" y="9000"/>
                  </a:lnTo>
                  <a:cubicBezTo>
                    <a:pt x="27924" y="4014"/>
                    <a:pt x="23910" y="0"/>
                    <a:pt x="18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446887" y="1924089"/>
              <a:ext cx="212656" cy="258075"/>
            </a:xfrm>
            <a:custGeom>
              <a:avLst/>
              <a:gdLst/>
              <a:ahLst/>
              <a:cxnLst/>
              <a:rect l="l" t="t" r="r" b="b"/>
              <a:pathLst>
                <a:path w="9664" h="11728" extrusionOk="0">
                  <a:moveTo>
                    <a:pt x="1" y="0"/>
                  </a:moveTo>
                  <a:cubicBezTo>
                    <a:pt x="3146" y="2545"/>
                    <a:pt x="4628" y="6113"/>
                    <a:pt x="3421" y="9078"/>
                  </a:cubicBezTo>
                  <a:cubicBezTo>
                    <a:pt x="3012" y="10085"/>
                    <a:pt x="2328" y="10923"/>
                    <a:pt x="1449" y="11580"/>
                  </a:cubicBezTo>
                  <a:cubicBezTo>
                    <a:pt x="2010" y="11679"/>
                    <a:pt x="2564" y="11727"/>
                    <a:pt x="3100" y="11727"/>
                  </a:cubicBezTo>
                  <a:cubicBezTo>
                    <a:pt x="5612" y="11727"/>
                    <a:pt x="7742" y="10662"/>
                    <a:pt x="8516" y="8759"/>
                  </a:cubicBezTo>
                  <a:cubicBezTo>
                    <a:pt x="9664" y="5941"/>
                    <a:pt x="7404" y="2357"/>
                    <a:pt x="3469" y="756"/>
                  </a:cubicBezTo>
                  <a:cubicBezTo>
                    <a:pt x="2301" y="282"/>
                    <a:pt x="1119" y="3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386549" y="1836597"/>
              <a:ext cx="74707" cy="71846"/>
            </a:xfrm>
            <a:custGeom>
              <a:avLst/>
              <a:gdLst/>
              <a:ahLst/>
              <a:cxnLst/>
              <a:rect l="l" t="t" r="r" b="b"/>
              <a:pathLst>
                <a:path w="3395" h="3265" extrusionOk="0">
                  <a:moveTo>
                    <a:pt x="1762" y="0"/>
                  </a:moveTo>
                  <a:cubicBezTo>
                    <a:pt x="1102" y="0"/>
                    <a:pt x="506" y="397"/>
                    <a:pt x="254" y="1008"/>
                  </a:cubicBezTo>
                  <a:cubicBezTo>
                    <a:pt x="1" y="1618"/>
                    <a:pt x="142" y="2320"/>
                    <a:pt x="607" y="2786"/>
                  </a:cubicBezTo>
                  <a:cubicBezTo>
                    <a:pt x="920" y="3098"/>
                    <a:pt x="1338" y="3265"/>
                    <a:pt x="1763" y="3265"/>
                  </a:cubicBezTo>
                  <a:cubicBezTo>
                    <a:pt x="1973" y="3265"/>
                    <a:pt x="2185" y="3224"/>
                    <a:pt x="2387" y="3141"/>
                  </a:cubicBezTo>
                  <a:cubicBezTo>
                    <a:pt x="2996" y="2888"/>
                    <a:pt x="3394" y="2293"/>
                    <a:pt x="3394" y="1633"/>
                  </a:cubicBezTo>
                  <a:cubicBezTo>
                    <a:pt x="3394"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565956" y="1836597"/>
              <a:ext cx="74685" cy="71846"/>
            </a:xfrm>
            <a:custGeom>
              <a:avLst/>
              <a:gdLst/>
              <a:ahLst/>
              <a:cxnLst/>
              <a:rect l="l" t="t" r="r" b="b"/>
              <a:pathLst>
                <a:path w="3394" h="3265" extrusionOk="0">
                  <a:moveTo>
                    <a:pt x="1761" y="0"/>
                  </a:moveTo>
                  <a:cubicBezTo>
                    <a:pt x="1101" y="0"/>
                    <a:pt x="506" y="397"/>
                    <a:pt x="253" y="1008"/>
                  </a:cubicBezTo>
                  <a:cubicBezTo>
                    <a:pt x="0" y="1618"/>
                    <a:pt x="140" y="2319"/>
                    <a:pt x="607" y="2786"/>
                  </a:cubicBezTo>
                  <a:cubicBezTo>
                    <a:pt x="919" y="3098"/>
                    <a:pt x="1337" y="3265"/>
                    <a:pt x="1762" y="3265"/>
                  </a:cubicBezTo>
                  <a:cubicBezTo>
                    <a:pt x="1972" y="3265"/>
                    <a:pt x="2183" y="3224"/>
                    <a:pt x="2385" y="3141"/>
                  </a:cubicBezTo>
                  <a:cubicBezTo>
                    <a:pt x="2995" y="2888"/>
                    <a:pt x="3394" y="2293"/>
                    <a:pt x="3394" y="1633"/>
                  </a:cubicBezTo>
                  <a:cubicBezTo>
                    <a:pt x="3394" y="731"/>
                    <a:pt x="2663"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745340" y="1836597"/>
              <a:ext cx="74663" cy="71846"/>
            </a:xfrm>
            <a:custGeom>
              <a:avLst/>
              <a:gdLst/>
              <a:ahLst/>
              <a:cxnLst/>
              <a:rect l="l" t="t" r="r" b="b"/>
              <a:pathLst>
                <a:path w="3393" h="3265" extrusionOk="0">
                  <a:moveTo>
                    <a:pt x="1762" y="0"/>
                  </a:moveTo>
                  <a:cubicBezTo>
                    <a:pt x="1100" y="0"/>
                    <a:pt x="505" y="397"/>
                    <a:pt x="254" y="1008"/>
                  </a:cubicBezTo>
                  <a:cubicBezTo>
                    <a:pt x="1" y="1618"/>
                    <a:pt x="140" y="2320"/>
                    <a:pt x="607" y="2786"/>
                  </a:cubicBezTo>
                  <a:cubicBezTo>
                    <a:pt x="919" y="3098"/>
                    <a:pt x="1337" y="3265"/>
                    <a:pt x="1762" y="3265"/>
                  </a:cubicBezTo>
                  <a:cubicBezTo>
                    <a:pt x="1972" y="3265"/>
                    <a:pt x="2184" y="3224"/>
                    <a:pt x="2386" y="3141"/>
                  </a:cubicBezTo>
                  <a:cubicBezTo>
                    <a:pt x="2996" y="2888"/>
                    <a:pt x="3393" y="2293"/>
                    <a:pt x="3393" y="1633"/>
                  </a:cubicBezTo>
                  <a:cubicBezTo>
                    <a:pt x="3393"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769744" y="2023134"/>
              <a:ext cx="1282914" cy="2242420"/>
            </a:xfrm>
            <a:custGeom>
              <a:avLst/>
              <a:gdLst/>
              <a:ahLst/>
              <a:cxnLst/>
              <a:rect l="l" t="t" r="r" b="b"/>
              <a:pathLst>
                <a:path w="58301" h="101905" extrusionOk="0">
                  <a:moveTo>
                    <a:pt x="58301" y="1"/>
                  </a:moveTo>
                  <a:lnTo>
                    <a:pt x="0" y="12686"/>
                  </a:lnTo>
                  <a:lnTo>
                    <a:pt x="0" y="101905"/>
                  </a:lnTo>
                  <a:lnTo>
                    <a:pt x="58301" y="89220"/>
                  </a:lnTo>
                  <a:lnTo>
                    <a:pt x="583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757179" y="2135931"/>
              <a:ext cx="1440029" cy="2129622"/>
            </a:xfrm>
            <a:custGeom>
              <a:avLst/>
              <a:gdLst/>
              <a:ahLst/>
              <a:cxnLst/>
              <a:rect l="l" t="t" r="r" b="b"/>
              <a:pathLst>
                <a:path w="65441" h="96779" extrusionOk="0">
                  <a:moveTo>
                    <a:pt x="65440" y="0"/>
                  </a:moveTo>
                  <a:lnTo>
                    <a:pt x="1" y="7560"/>
                  </a:lnTo>
                  <a:lnTo>
                    <a:pt x="1" y="96779"/>
                  </a:lnTo>
                  <a:lnTo>
                    <a:pt x="65440" y="89220"/>
                  </a:lnTo>
                  <a:lnTo>
                    <a:pt x="654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913679" y="3517471"/>
              <a:ext cx="563658" cy="244674"/>
            </a:xfrm>
            <a:custGeom>
              <a:avLst/>
              <a:gdLst/>
              <a:ahLst/>
              <a:cxnLst/>
              <a:rect l="l" t="t" r="r" b="b"/>
              <a:pathLst>
                <a:path w="25615" h="11119" extrusionOk="0">
                  <a:moveTo>
                    <a:pt x="25615" y="1"/>
                  </a:moveTo>
                  <a:lnTo>
                    <a:pt x="0" y="2959"/>
                  </a:lnTo>
                  <a:lnTo>
                    <a:pt x="0" y="11118"/>
                  </a:lnTo>
                  <a:lnTo>
                    <a:pt x="25615" y="8160"/>
                  </a:lnTo>
                  <a:lnTo>
                    <a:pt x="25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7609477" y="3180156"/>
              <a:ext cx="431210" cy="121732"/>
            </a:xfrm>
            <a:custGeom>
              <a:avLst/>
              <a:gdLst/>
              <a:ahLst/>
              <a:cxnLst/>
              <a:rect l="l" t="t" r="r" b="b"/>
              <a:pathLst>
                <a:path w="19596" h="5532" extrusionOk="0">
                  <a:moveTo>
                    <a:pt x="19596" y="1"/>
                  </a:moveTo>
                  <a:lnTo>
                    <a:pt x="2" y="2264"/>
                  </a:lnTo>
                  <a:lnTo>
                    <a:pt x="1" y="5531"/>
                  </a:lnTo>
                  <a:lnTo>
                    <a:pt x="19596" y="3267"/>
                  </a:lnTo>
                  <a:lnTo>
                    <a:pt x="19596"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913679" y="3751626"/>
              <a:ext cx="431232" cy="121732"/>
            </a:xfrm>
            <a:custGeom>
              <a:avLst/>
              <a:gdLst/>
              <a:ahLst/>
              <a:cxnLst/>
              <a:rect l="l" t="t" r="r" b="b"/>
              <a:pathLst>
                <a:path w="19597" h="5532" extrusionOk="0">
                  <a:moveTo>
                    <a:pt x="19597" y="0"/>
                  </a:moveTo>
                  <a:lnTo>
                    <a:pt x="2" y="2264"/>
                  </a:lnTo>
                  <a:lnTo>
                    <a:pt x="0" y="5532"/>
                  </a:lnTo>
                  <a:lnTo>
                    <a:pt x="19597" y="3268"/>
                  </a:lnTo>
                  <a:lnTo>
                    <a:pt x="19597"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913679" y="3873512"/>
              <a:ext cx="264500" cy="102477"/>
            </a:xfrm>
            <a:custGeom>
              <a:avLst/>
              <a:gdLst/>
              <a:ahLst/>
              <a:cxnLst/>
              <a:rect l="l" t="t" r="r" b="b"/>
              <a:pathLst>
                <a:path w="12020" h="4657" extrusionOk="0">
                  <a:moveTo>
                    <a:pt x="12019" y="0"/>
                  </a:moveTo>
                  <a:lnTo>
                    <a:pt x="2" y="1389"/>
                  </a:lnTo>
                  <a:lnTo>
                    <a:pt x="0" y="4656"/>
                  </a:lnTo>
                  <a:lnTo>
                    <a:pt x="0" y="4656"/>
                  </a:lnTo>
                  <a:lnTo>
                    <a:pt x="12019" y="3268"/>
                  </a:lnTo>
                  <a:lnTo>
                    <a:pt x="1201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913679" y="3941573"/>
              <a:ext cx="563658" cy="137025"/>
            </a:xfrm>
            <a:custGeom>
              <a:avLst/>
              <a:gdLst/>
              <a:ahLst/>
              <a:cxnLst/>
              <a:rect l="l" t="t" r="r" b="b"/>
              <a:pathLst>
                <a:path w="25615" h="6227" extrusionOk="0">
                  <a:moveTo>
                    <a:pt x="25615" y="0"/>
                  </a:moveTo>
                  <a:lnTo>
                    <a:pt x="3" y="2959"/>
                  </a:lnTo>
                  <a:lnTo>
                    <a:pt x="0" y="6227"/>
                  </a:lnTo>
                  <a:lnTo>
                    <a:pt x="0" y="6227"/>
                  </a:lnTo>
                  <a:lnTo>
                    <a:pt x="25615" y="3268"/>
                  </a:lnTo>
                  <a:lnTo>
                    <a:pt x="25615"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7704692" y="3452424"/>
              <a:ext cx="335994" cy="534810"/>
            </a:xfrm>
            <a:custGeom>
              <a:avLst/>
              <a:gdLst/>
              <a:ahLst/>
              <a:cxnLst/>
              <a:rect l="l" t="t" r="r" b="b"/>
              <a:pathLst>
                <a:path w="15269" h="24304" extrusionOk="0">
                  <a:moveTo>
                    <a:pt x="15269" y="1"/>
                  </a:moveTo>
                  <a:lnTo>
                    <a:pt x="2" y="1764"/>
                  </a:lnTo>
                  <a:lnTo>
                    <a:pt x="1" y="24304"/>
                  </a:lnTo>
                  <a:lnTo>
                    <a:pt x="15269" y="22539"/>
                  </a:lnTo>
                  <a:lnTo>
                    <a:pt x="152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819316" y="3305937"/>
              <a:ext cx="221370" cy="97482"/>
            </a:xfrm>
            <a:custGeom>
              <a:avLst/>
              <a:gdLst/>
              <a:ahLst/>
              <a:cxnLst/>
              <a:rect l="l" t="t" r="r" b="b"/>
              <a:pathLst>
                <a:path w="10060" h="4430" extrusionOk="0">
                  <a:moveTo>
                    <a:pt x="10060" y="1"/>
                  </a:moveTo>
                  <a:lnTo>
                    <a:pt x="2" y="1162"/>
                  </a:lnTo>
                  <a:lnTo>
                    <a:pt x="1" y="4430"/>
                  </a:lnTo>
                  <a:lnTo>
                    <a:pt x="10060" y="3268"/>
                  </a:lnTo>
                  <a:lnTo>
                    <a:pt x="10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913679" y="2525728"/>
              <a:ext cx="1127008" cy="709793"/>
            </a:xfrm>
            <a:custGeom>
              <a:avLst/>
              <a:gdLst/>
              <a:ahLst/>
              <a:cxnLst/>
              <a:rect l="l" t="t" r="r" b="b"/>
              <a:pathLst>
                <a:path w="51216" h="32256" extrusionOk="0">
                  <a:moveTo>
                    <a:pt x="51216" y="1"/>
                  </a:moveTo>
                  <a:lnTo>
                    <a:pt x="0" y="5917"/>
                  </a:lnTo>
                  <a:lnTo>
                    <a:pt x="0" y="32255"/>
                  </a:lnTo>
                  <a:lnTo>
                    <a:pt x="51216" y="26339"/>
                  </a:lnTo>
                  <a:lnTo>
                    <a:pt x="51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913679" y="3605931"/>
              <a:ext cx="695820" cy="156213"/>
            </a:xfrm>
            <a:custGeom>
              <a:avLst/>
              <a:gdLst/>
              <a:ahLst/>
              <a:cxnLst/>
              <a:rect l="l" t="t" r="r" b="b"/>
              <a:pathLst>
                <a:path w="31621" h="7099" extrusionOk="0">
                  <a:moveTo>
                    <a:pt x="31621" y="0"/>
                  </a:moveTo>
                  <a:lnTo>
                    <a:pt x="0" y="3653"/>
                  </a:lnTo>
                  <a:lnTo>
                    <a:pt x="0" y="7098"/>
                  </a:lnTo>
                  <a:lnTo>
                    <a:pt x="31621" y="3446"/>
                  </a:lnTo>
                  <a:lnTo>
                    <a:pt x="31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6913679" y="3245247"/>
              <a:ext cx="563526" cy="262762"/>
            </a:xfrm>
            <a:custGeom>
              <a:avLst/>
              <a:gdLst/>
              <a:ahLst/>
              <a:cxnLst/>
              <a:rect l="l" t="t" r="r" b="b"/>
              <a:pathLst>
                <a:path w="25609" h="11941" extrusionOk="0">
                  <a:moveTo>
                    <a:pt x="25609" y="0"/>
                  </a:moveTo>
                  <a:lnTo>
                    <a:pt x="0" y="2959"/>
                  </a:lnTo>
                  <a:lnTo>
                    <a:pt x="0" y="11941"/>
                  </a:lnTo>
                  <a:lnTo>
                    <a:pt x="25609" y="8984"/>
                  </a:lnTo>
                  <a:lnTo>
                    <a:pt x="2560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6913679" y="2322886"/>
              <a:ext cx="1127008" cy="244256"/>
            </a:xfrm>
            <a:custGeom>
              <a:avLst/>
              <a:gdLst/>
              <a:ahLst/>
              <a:cxnLst/>
              <a:rect l="l" t="t" r="r" b="b"/>
              <a:pathLst>
                <a:path w="51216" h="11100" extrusionOk="0">
                  <a:moveTo>
                    <a:pt x="51216" y="0"/>
                  </a:moveTo>
                  <a:lnTo>
                    <a:pt x="0" y="5917"/>
                  </a:lnTo>
                  <a:lnTo>
                    <a:pt x="0" y="11099"/>
                  </a:lnTo>
                  <a:lnTo>
                    <a:pt x="51216" y="5183"/>
                  </a:lnTo>
                  <a:lnTo>
                    <a:pt x="51216"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5474288" y="2023134"/>
              <a:ext cx="1282914" cy="2242420"/>
            </a:xfrm>
            <a:custGeom>
              <a:avLst/>
              <a:gdLst/>
              <a:ahLst/>
              <a:cxnLst/>
              <a:rect l="l" t="t" r="r" b="b"/>
              <a:pathLst>
                <a:path w="58301" h="101905" extrusionOk="0">
                  <a:moveTo>
                    <a:pt x="0" y="1"/>
                  </a:moveTo>
                  <a:lnTo>
                    <a:pt x="0" y="89220"/>
                  </a:lnTo>
                  <a:lnTo>
                    <a:pt x="58301" y="101905"/>
                  </a:lnTo>
                  <a:lnTo>
                    <a:pt x="58301" y="1268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5317194" y="2135447"/>
              <a:ext cx="1440007" cy="2130106"/>
            </a:xfrm>
            <a:custGeom>
              <a:avLst/>
              <a:gdLst/>
              <a:ahLst/>
              <a:cxnLst/>
              <a:rect l="l" t="t" r="r" b="b"/>
              <a:pathLst>
                <a:path w="65440" h="96801" extrusionOk="0">
                  <a:moveTo>
                    <a:pt x="0" y="1"/>
                  </a:moveTo>
                  <a:lnTo>
                    <a:pt x="0" y="89221"/>
                  </a:lnTo>
                  <a:lnTo>
                    <a:pt x="65440" y="96801"/>
                  </a:lnTo>
                  <a:lnTo>
                    <a:pt x="65440" y="7582"/>
                  </a:lnTo>
                  <a:lnTo>
                    <a:pt x="0"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191783" y="3262917"/>
              <a:ext cx="431232" cy="121886"/>
            </a:xfrm>
            <a:custGeom>
              <a:avLst/>
              <a:gdLst/>
              <a:ahLst/>
              <a:cxnLst/>
              <a:rect l="l" t="t" r="r" b="b"/>
              <a:pathLst>
                <a:path w="19597" h="5539" extrusionOk="0">
                  <a:moveTo>
                    <a:pt x="1" y="1"/>
                  </a:moveTo>
                  <a:lnTo>
                    <a:pt x="1" y="3268"/>
                  </a:lnTo>
                  <a:lnTo>
                    <a:pt x="19597" y="5538"/>
                  </a:lnTo>
                  <a:lnTo>
                    <a:pt x="19597" y="5538"/>
                  </a:lnTo>
                  <a:lnTo>
                    <a:pt x="19596" y="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358515" y="3384847"/>
              <a:ext cx="264500" cy="102565"/>
            </a:xfrm>
            <a:custGeom>
              <a:avLst/>
              <a:gdLst/>
              <a:ahLst/>
              <a:cxnLst/>
              <a:rect l="l" t="t" r="r" b="b"/>
              <a:pathLst>
                <a:path w="12020" h="4661" extrusionOk="0">
                  <a:moveTo>
                    <a:pt x="1" y="1"/>
                  </a:moveTo>
                  <a:lnTo>
                    <a:pt x="1" y="3268"/>
                  </a:lnTo>
                  <a:lnTo>
                    <a:pt x="12020" y="4661"/>
                  </a:lnTo>
                  <a:lnTo>
                    <a:pt x="12019" y="139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6059357" y="3452842"/>
              <a:ext cx="563658" cy="137179"/>
            </a:xfrm>
            <a:custGeom>
              <a:avLst/>
              <a:gdLst/>
              <a:ahLst/>
              <a:cxnLst/>
              <a:rect l="l" t="t" r="r" b="b"/>
              <a:pathLst>
                <a:path w="25615" h="6234" extrusionOk="0">
                  <a:moveTo>
                    <a:pt x="0" y="0"/>
                  </a:moveTo>
                  <a:lnTo>
                    <a:pt x="0" y="3268"/>
                  </a:lnTo>
                  <a:lnTo>
                    <a:pt x="25615" y="6234"/>
                  </a:lnTo>
                  <a:lnTo>
                    <a:pt x="25612" y="29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451380" y="2319893"/>
              <a:ext cx="228060" cy="1651959"/>
            </a:xfrm>
            <a:custGeom>
              <a:avLst/>
              <a:gdLst/>
              <a:ahLst/>
              <a:cxnLst/>
              <a:rect l="l" t="t" r="r" b="b"/>
              <a:pathLst>
                <a:path w="10364" h="75072" extrusionOk="0">
                  <a:moveTo>
                    <a:pt x="0" y="1"/>
                  </a:moveTo>
                  <a:lnTo>
                    <a:pt x="0" y="73871"/>
                  </a:lnTo>
                  <a:lnTo>
                    <a:pt x="10363" y="75071"/>
                  </a:lnTo>
                  <a:lnTo>
                    <a:pt x="10363" y="12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754521" y="2354991"/>
              <a:ext cx="285647" cy="148336"/>
            </a:xfrm>
            <a:custGeom>
              <a:avLst/>
              <a:gdLst/>
              <a:ahLst/>
              <a:cxnLst/>
              <a:rect l="l" t="t" r="r" b="b"/>
              <a:pathLst>
                <a:path w="12981" h="6741" extrusionOk="0">
                  <a:moveTo>
                    <a:pt x="0" y="1"/>
                  </a:moveTo>
                  <a:lnTo>
                    <a:pt x="0" y="5237"/>
                  </a:lnTo>
                  <a:lnTo>
                    <a:pt x="12981" y="6740"/>
                  </a:lnTo>
                  <a:lnTo>
                    <a:pt x="12981" y="150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54521" y="2440524"/>
              <a:ext cx="513619" cy="89208"/>
            </a:xfrm>
            <a:custGeom>
              <a:avLst/>
              <a:gdLst/>
              <a:ahLst/>
              <a:cxnLst/>
              <a:rect l="l" t="t" r="r" b="b"/>
              <a:pathLst>
                <a:path w="23341" h="4054" extrusionOk="0">
                  <a:moveTo>
                    <a:pt x="0" y="0"/>
                  </a:moveTo>
                  <a:lnTo>
                    <a:pt x="0" y="1350"/>
                  </a:lnTo>
                  <a:lnTo>
                    <a:pt x="23341" y="4053"/>
                  </a:lnTo>
                  <a:lnTo>
                    <a:pt x="23341" y="27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754521" y="2537434"/>
              <a:ext cx="142834" cy="96404"/>
            </a:xfrm>
            <a:custGeom>
              <a:avLst/>
              <a:gdLst/>
              <a:ahLst/>
              <a:cxnLst/>
              <a:rect l="l" t="t" r="r" b="b"/>
              <a:pathLst>
                <a:path w="6491" h="4381" extrusionOk="0">
                  <a:moveTo>
                    <a:pt x="0" y="1"/>
                  </a:moveTo>
                  <a:lnTo>
                    <a:pt x="0" y="3628"/>
                  </a:lnTo>
                  <a:lnTo>
                    <a:pt x="6490" y="4380"/>
                  </a:lnTo>
                  <a:lnTo>
                    <a:pt x="6490" y="7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5754521" y="2580806"/>
              <a:ext cx="403220" cy="121336"/>
            </a:xfrm>
            <a:custGeom>
              <a:avLst/>
              <a:gdLst/>
              <a:ahLst/>
              <a:cxnLst/>
              <a:rect l="l" t="t" r="r" b="b"/>
              <a:pathLst>
                <a:path w="18324" h="5514" extrusionOk="0">
                  <a:moveTo>
                    <a:pt x="0" y="1"/>
                  </a:moveTo>
                  <a:lnTo>
                    <a:pt x="0" y="3392"/>
                  </a:lnTo>
                  <a:lnTo>
                    <a:pt x="18324" y="5513"/>
                  </a:lnTo>
                  <a:lnTo>
                    <a:pt x="18324" y="212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5754521" y="2763030"/>
              <a:ext cx="868493" cy="475000"/>
            </a:xfrm>
            <a:custGeom>
              <a:avLst/>
              <a:gdLst/>
              <a:ahLst/>
              <a:cxnLst/>
              <a:rect l="l" t="t" r="r" b="b"/>
              <a:pathLst>
                <a:path w="39468" h="21586" extrusionOk="0">
                  <a:moveTo>
                    <a:pt x="0" y="1"/>
                  </a:moveTo>
                  <a:lnTo>
                    <a:pt x="0" y="17014"/>
                  </a:lnTo>
                  <a:lnTo>
                    <a:pt x="39468" y="21586"/>
                  </a:lnTo>
                  <a:lnTo>
                    <a:pt x="39468" y="457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365600" y="2425781"/>
              <a:ext cx="257414" cy="330251"/>
            </a:xfrm>
            <a:custGeom>
              <a:avLst/>
              <a:gdLst/>
              <a:ahLst/>
              <a:cxnLst/>
              <a:rect l="l" t="t" r="r" b="b"/>
              <a:pathLst>
                <a:path w="11698" h="15008" extrusionOk="0">
                  <a:moveTo>
                    <a:pt x="0" y="0"/>
                  </a:moveTo>
                  <a:lnTo>
                    <a:pt x="0" y="13653"/>
                  </a:lnTo>
                  <a:lnTo>
                    <a:pt x="11698" y="15008"/>
                  </a:lnTo>
                  <a:lnTo>
                    <a:pt x="11698" y="135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5754521" y="3557652"/>
              <a:ext cx="468552" cy="477156"/>
            </a:xfrm>
            <a:custGeom>
              <a:avLst/>
              <a:gdLst/>
              <a:ahLst/>
              <a:cxnLst/>
              <a:rect l="l" t="t" r="r" b="b"/>
              <a:pathLst>
                <a:path w="21293" h="21684" extrusionOk="0">
                  <a:moveTo>
                    <a:pt x="0" y="0"/>
                  </a:moveTo>
                  <a:lnTo>
                    <a:pt x="0" y="19217"/>
                  </a:lnTo>
                  <a:lnTo>
                    <a:pt x="21293" y="21684"/>
                  </a:lnTo>
                  <a:lnTo>
                    <a:pt x="21293" y="24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288649" y="3619530"/>
              <a:ext cx="334366" cy="461621"/>
            </a:xfrm>
            <a:custGeom>
              <a:avLst/>
              <a:gdLst/>
              <a:ahLst/>
              <a:cxnLst/>
              <a:rect l="l" t="t" r="r" b="b"/>
              <a:pathLst>
                <a:path w="15195" h="20978" extrusionOk="0">
                  <a:moveTo>
                    <a:pt x="1" y="0"/>
                  </a:moveTo>
                  <a:lnTo>
                    <a:pt x="1" y="19217"/>
                  </a:lnTo>
                  <a:lnTo>
                    <a:pt x="15195" y="20977"/>
                  </a:lnTo>
                  <a:lnTo>
                    <a:pt x="15195" y="17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8069755" y="2710812"/>
              <a:ext cx="477464" cy="1210011"/>
            </a:xfrm>
            <a:custGeom>
              <a:avLst/>
              <a:gdLst/>
              <a:ahLst/>
              <a:cxnLst/>
              <a:rect l="l" t="t" r="r" b="b"/>
              <a:pathLst>
                <a:path w="21698" h="54988" extrusionOk="0">
                  <a:moveTo>
                    <a:pt x="3432" y="0"/>
                  </a:moveTo>
                  <a:cubicBezTo>
                    <a:pt x="1605" y="0"/>
                    <a:pt x="1" y="3050"/>
                    <a:pt x="647" y="6395"/>
                  </a:cubicBezTo>
                  <a:cubicBezTo>
                    <a:pt x="1361" y="10077"/>
                    <a:pt x="5779" y="17148"/>
                    <a:pt x="5779" y="17148"/>
                  </a:cubicBezTo>
                  <a:lnTo>
                    <a:pt x="5779" y="34852"/>
                  </a:lnTo>
                  <a:cubicBezTo>
                    <a:pt x="5779" y="41387"/>
                    <a:pt x="8631" y="43763"/>
                    <a:pt x="8631" y="43763"/>
                  </a:cubicBezTo>
                  <a:lnTo>
                    <a:pt x="10249" y="54987"/>
                  </a:lnTo>
                  <a:lnTo>
                    <a:pt x="21698" y="54987"/>
                  </a:lnTo>
                  <a:lnTo>
                    <a:pt x="13879" y="19578"/>
                  </a:lnTo>
                  <a:lnTo>
                    <a:pt x="3992" y="97"/>
                  </a:lnTo>
                  <a:cubicBezTo>
                    <a:pt x="3804" y="32"/>
                    <a:pt x="3617" y="0"/>
                    <a:pt x="3432"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966816" y="3077393"/>
              <a:ext cx="381545" cy="271850"/>
            </a:xfrm>
            <a:custGeom>
              <a:avLst/>
              <a:gdLst/>
              <a:ahLst/>
              <a:cxnLst/>
              <a:rect l="l" t="t" r="r" b="b"/>
              <a:pathLst>
                <a:path w="17339" h="12354" extrusionOk="0">
                  <a:moveTo>
                    <a:pt x="8539" y="0"/>
                  </a:moveTo>
                  <a:cubicBezTo>
                    <a:pt x="7195" y="0"/>
                    <a:pt x="5900" y="712"/>
                    <a:pt x="5205" y="1953"/>
                  </a:cubicBezTo>
                  <a:lnTo>
                    <a:pt x="1" y="11240"/>
                  </a:lnTo>
                  <a:cubicBezTo>
                    <a:pt x="1" y="11240"/>
                    <a:pt x="1210" y="12353"/>
                    <a:pt x="2546" y="12353"/>
                  </a:cubicBezTo>
                  <a:cubicBezTo>
                    <a:pt x="2903" y="12353"/>
                    <a:pt x="3270" y="12274"/>
                    <a:pt x="3624" y="12071"/>
                  </a:cubicBezTo>
                  <a:cubicBezTo>
                    <a:pt x="5217" y="11164"/>
                    <a:pt x="6976" y="8768"/>
                    <a:pt x="8318" y="6546"/>
                  </a:cubicBezTo>
                  <a:lnTo>
                    <a:pt x="13629" y="8653"/>
                  </a:lnTo>
                  <a:lnTo>
                    <a:pt x="17338" y="3477"/>
                  </a:lnTo>
                  <a:lnTo>
                    <a:pt x="10057" y="316"/>
                  </a:lnTo>
                  <a:cubicBezTo>
                    <a:pt x="9564" y="102"/>
                    <a:pt x="9048" y="0"/>
                    <a:pt x="8539"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933984" y="3222186"/>
              <a:ext cx="414376" cy="231427"/>
            </a:xfrm>
            <a:custGeom>
              <a:avLst/>
              <a:gdLst/>
              <a:ahLst/>
              <a:cxnLst/>
              <a:rect l="l" t="t" r="r" b="b"/>
              <a:pathLst>
                <a:path w="18831" h="10517" extrusionOk="0">
                  <a:moveTo>
                    <a:pt x="10275" y="0"/>
                  </a:moveTo>
                  <a:cubicBezTo>
                    <a:pt x="9403" y="0"/>
                    <a:pt x="8533" y="329"/>
                    <a:pt x="7865" y="979"/>
                  </a:cubicBezTo>
                  <a:lnTo>
                    <a:pt x="1" y="8633"/>
                  </a:lnTo>
                  <a:cubicBezTo>
                    <a:pt x="1" y="8633"/>
                    <a:pt x="1125" y="10517"/>
                    <a:pt x="2751" y="10517"/>
                  </a:cubicBezTo>
                  <a:cubicBezTo>
                    <a:pt x="2909" y="10517"/>
                    <a:pt x="3072" y="10499"/>
                    <a:pt x="3239" y="10460"/>
                  </a:cubicBezTo>
                  <a:cubicBezTo>
                    <a:pt x="5022" y="10043"/>
                    <a:pt x="7391" y="8246"/>
                    <a:pt x="9308" y="6498"/>
                  </a:cubicBezTo>
                  <a:lnTo>
                    <a:pt x="13801" y="10027"/>
                  </a:lnTo>
                  <a:lnTo>
                    <a:pt x="18830" y="6118"/>
                  </a:lnTo>
                  <a:lnTo>
                    <a:pt x="12496" y="808"/>
                  </a:lnTo>
                  <a:cubicBezTo>
                    <a:pt x="11851" y="268"/>
                    <a:pt x="11062" y="0"/>
                    <a:pt x="1027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8002398" y="3214880"/>
              <a:ext cx="265666" cy="130754"/>
            </a:xfrm>
            <a:custGeom>
              <a:avLst/>
              <a:gdLst/>
              <a:ahLst/>
              <a:cxnLst/>
              <a:rect l="l" t="t" r="r" b="b"/>
              <a:pathLst>
                <a:path w="12073" h="5942" fill="none" extrusionOk="0">
                  <a:moveTo>
                    <a:pt x="12073" y="3391"/>
                  </a:moveTo>
                  <a:lnTo>
                    <a:pt x="9388" y="1140"/>
                  </a:lnTo>
                  <a:cubicBezTo>
                    <a:pt x="8028" y="1"/>
                    <a:pt x="6028" y="74"/>
                    <a:pt x="4757" y="1312"/>
                  </a:cubicBezTo>
                  <a:lnTo>
                    <a:pt x="0"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8196878" y="3088153"/>
              <a:ext cx="66719" cy="28981"/>
            </a:xfrm>
            <a:custGeom>
              <a:avLst/>
              <a:gdLst/>
              <a:ahLst/>
              <a:cxnLst/>
              <a:rect l="l" t="t" r="r" b="b"/>
              <a:pathLst>
                <a:path w="3032" h="1317" fill="none" extrusionOk="0">
                  <a:moveTo>
                    <a:pt x="1" y="0"/>
                  </a:moveTo>
                  <a:lnTo>
                    <a:pt x="3032"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8259658" y="3673795"/>
              <a:ext cx="100827" cy="42228"/>
            </a:xfrm>
            <a:custGeom>
              <a:avLst/>
              <a:gdLst/>
              <a:ahLst/>
              <a:cxnLst/>
              <a:rect l="l" t="t" r="r" b="b"/>
              <a:pathLst>
                <a:path w="4582" h="1919" fill="none" extrusionOk="0">
                  <a:moveTo>
                    <a:pt x="1" y="1"/>
                  </a:moveTo>
                  <a:cubicBezTo>
                    <a:pt x="1" y="1"/>
                    <a:pt x="1848" y="1919"/>
                    <a:pt x="4582"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8102345" y="2742983"/>
              <a:ext cx="117243" cy="127871"/>
            </a:xfrm>
            <a:custGeom>
              <a:avLst/>
              <a:gdLst/>
              <a:ahLst/>
              <a:cxnLst/>
              <a:rect l="l" t="t" r="r" b="b"/>
              <a:pathLst>
                <a:path w="5328" h="5811" fill="none" extrusionOk="0">
                  <a:moveTo>
                    <a:pt x="3203" y="0"/>
                  </a:moveTo>
                  <a:cubicBezTo>
                    <a:pt x="3203" y="0"/>
                    <a:pt x="1" y="1004"/>
                    <a:pt x="2511" y="5810"/>
                  </a:cubicBezTo>
                  <a:lnTo>
                    <a:pt x="5328"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8138829" y="3365152"/>
              <a:ext cx="98868" cy="77678"/>
            </a:xfrm>
            <a:custGeom>
              <a:avLst/>
              <a:gdLst/>
              <a:ahLst/>
              <a:cxnLst/>
              <a:rect l="l" t="t" r="r" b="b"/>
              <a:pathLst>
                <a:path w="4493" h="3530" fill="none" extrusionOk="0">
                  <a:moveTo>
                    <a:pt x="0" y="1"/>
                  </a:moveTo>
                  <a:lnTo>
                    <a:pt x="4493"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237675" y="3739920"/>
              <a:ext cx="337205" cy="236070"/>
            </a:xfrm>
            <a:custGeom>
              <a:avLst/>
              <a:gdLst/>
              <a:ahLst/>
              <a:cxnLst/>
              <a:rect l="l" t="t" r="r" b="b"/>
              <a:pathLst>
                <a:path w="15324" h="10728" extrusionOk="0">
                  <a:moveTo>
                    <a:pt x="14067" y="1"/>
                  </a:moveTo>
                  <a:lnTo>
                    <a:pt x="1" y="3298"/>
                  </a:lnTo>
                  <a:lnTo>
                    <a:pt x="1381" y="10727"/>
                  </a:lnTo>
                  <a:lnTo>
                    <a:pt x="15323" y="6995"/>
                  </a:lnTo>
                  <a:lnTo>
                    <a:pt x="14067"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230238" y="3811216"/>
              <a:ext cx="390259" cy="373007"/>
            </a:xfrm>
            <a:custGeom>
              <a:avLst/>
              <a:gdLst/>
              <a:ahLst/>
              <a:cxnLst/>
              <a:rect l="l" t="t" r="r" b="b"/>
              <a:pathLst>
                <a:path w="17735" h="16951" extrusionOk="0">
                  <a:moveTo>
                    <a:pt x="16049" y="1"/>
                  </a:moveTo>
                  <a:lnTo>
                    <a:pt x="0" y="3499"/>
                  </a:lnTo>
                  <a:lnTo>
                    <a:pt x="2844" y="16951"/>
                  </a:lnTo>
                  <a:cubicBezTo>
                    <a:pt x="7876" y="14281"/>
                    <a:pt x="12840" y="11339"/>
                    <a:pt x="17735" y="8126"/>
                  </a:cubicBezTo>
                  <a:lnTo>
                    <a:pt x="160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4967226" y="2710812"/>
              <a:ext cx="477508" cy="1210011"/>
            </a:xfrm>
            <a:custGeom>
              <a:avLst/>
              <a:gdLst/>
              <a:ahLst/>
              <a:cxnLst/>
              <a:rect l="l" t="t" r="r" b="b"/>
              <a:pathLst>
                <a:path w="21700" h="54988" extrusionOk="0">
                  <a:moveTo>
                    <a:pt x="18268" y="0"/>
                  </a:moveTo>
                  <a:cubicBezTo>
                    <a:pt x="18083" y="0"/>
                    <a:pt x="17895" y="32"/>
                    <a:pt x="17707" y="97"/>
                  </a:cubicBezTo>
                  <a:lnTo>
                    <a:pt x="7819" y="19578"/>
                  </a:lnTo>
                  <a:lnTo>
                    <a:pt x="0" y="54987"/>
                  </a:lnTo>
                  <a:lnTo>
                    <a:pt x="11451" y="54987"/>
                  </a:lnTo>
                  <a:lnTo>
                    <a:pt x="13070" y="43763"/>
                  </a:lnTo>
                  <a:cubicBezTo>
                    <a:pt x="13070" y="43763"/>
                    <a:pt x="15922" y="41387"/>
                    <a:pt x="15922" y="34852"/>
                  </a:cubicBezTo>
                  <a:lnTo>
                    <a:pt x="15922" y="17148"/>
                  </a:lnTo>
                  <a:cubicBezTo>
                    <a:pt x="15922" y="17148"/>
                    <a:pt x="20340" y="10077"/>
                    <a:pt x="21052" y="6395"/>
                  </a:cubicBezTo>
                  <a:cubicBezTo>
                    <a:pt x="21700" y="3050"/>
                    <a:pt x="20095" y="0"/>
                    <a:pt x="18268"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166108" y="3077393"/>
              <a:ext cx="381523" cy="271850"/>
            </a:xfrm>
            <a:custGeom>
              <a:avLst/>
              <a:gdLst/>
              <a:ahLst/>
              <a:cxnLst/>
              <a:rect l="l" t="t" r="r" b="b"/>
              <a:pathLst>
                <a:path w="17338" h="12354" extrusionOk="0">
                  <a:moveTo>
                    <a:pt x="8801" y="0"/>
                  </a:moveTo>
                  <a:cubicBezTo>
                    <a:pt x="8292" y="0"/>
                    <a:pt x="7776" y="102"/>
                    <a:pt x="7282" y="316"/>
                  </a:cubicBezTo>
                  <a:lnTo>
                    <a:pt x="0" y="3477"/>
                  </a:lnTo>
                  <a:lnTo>
                    <a:pt x="3711" y="8653"/>
                  </a:lnTo>
                  <a:lnTo>
                    <a:pt x="9022" y="6546"/>
                  </a:lnTo>
                  <a:cubicBezTo>
                    <a:pt x="10362" y="8768"/>
                    <a:pt x="12122" y="11164"/>
                    <a:pt x="13714" y="12071"/>
                  </a:cubicBezTo>
                  <a:cubicBezTo>
                    <a:pt x="14069" y="12274"/>
                    <a:pt x="14435" y="12353"/>
                    <a:pt x="14793" y="12353"/>
                  </a:cubicBezTo>
                  <a:cubicBezTo>
                    <a:pt x="16129" y="12353"/>
                    <a:pt x="17338" y="11240"/>
                    <a:pt x="17338" y="11240"/>
                  </a:cubicBezTo>
                  <a:lnTo>
                    <a:pt x="12134" y="1953"/>
                  </a:lnTo>
                  <a:cubicBezTo>
                    <a:pt x="11439" y="712"/>
                    <a:pt x="10145" y="0"/>
                    <a:pt x="8801"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166108" y="3222186"/>
              <a:ext cx="414354" cy="231427"/>
            </a:xfrm>
            <a:custGeom>
              <a:avLst/>
              <a:gdLst/>
              <a:ahLst/>
              <a:cxnLst/>
              <a:rect l="l" t="t" r="r" b="b"/>
              <a:pathLst>
                <a:path w="18830" h="10517" extrusionOk="0">
                  <a:moveTo>
                    <a:pt x="8555" y="0"/>
                  </a:moveTo>
                  <a:cubicBezTo>
                    <a:pt x="7768" y="0"/>
                    <a:pt x="6979" y="268"/>
                    <a:pt x="6335" y="808"/>
                  </a:cubicBezTo>
                  <a:lnTo>
                    <a:pt x="0" y="6118"/>
                  </a:lnTo>
                  <a:lnTo>
                    <a:pt x="5030" y="10027"/>
                  </a:lnTo>
                  <a:lnTo>
                    <a:pt x="9522" y="6498"/>
                  </a:lnTo>
                  <a:cubicBezTo>
                    <a:pt x="11439" y="8246"/>
                    <a:pt x="13809" y="10043"/>
                    <a:pt x="15592" y="10460"/>
                  </a:cubicBezTo>
                  <a:cubicBezTo>
                    <a:pt x="15759" y="10499"/>
                    <a:pt x="15921" y="10517"/>
                    <a:pt x="16079" y="10517"/>
                  </a:cubicBezTo>
                  <a:cubicBezTo>
                    <a:pt x="17705" y="10517"/>
                    <a:pt x="18829" y="8633"/>
                    <a:pt x="18829" y="8633"/>
                  </a:cubicBezTo>
                  <a:lnTo>
                    <a:pt x="10966" y="979"/>
                  </a:lnTo>
                  <a:cubicBezTo>
                    <a:pt x="10297" y="329"/>
                    <a:pt x="9427" y="0"/>
                    <a:pt x="855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246404" y="3214880"/>
              <a:ext cx="265688" cy="130754"/>
            </a:xfrm>
            <a:custGeom>
              <a:avLst/>
              <a:gdLst/>
              <a:ahLst/>
              <a:cxnLst/>
              <a:rect l="l" t="t" r="r" b="b"/>
              <a:pathLst>
                <a:path w="12074" h="5942" fill="none" extrusionOk="0">
                  <a:moveTo>
                    <a:pt x="1" y="3391"/>
                  </a:moveTo>
                  <a:lnTo>
                    <a:pt x="2686" y="1140"/>
                  </a:lnTo>
                  <a:cubicBezTo>
                    <a:pt x="4044" y="1"/>
                    <a:pt x="6045" y="74"/>
                    <a:pt x="7317" y="1312"/>
                  </a:cubicBezTo>
                  <a:lnTo>
                    <a:pt x="12073"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250849" y="3088153"/>
              <a:ext cx="66719" cy="28981"/>
            </a:xfrm>
            <a:custGeom>
              <a:avLst/>
              <a:gdLst/>
              <a:ahLst/>
              <a:cxnLst/>
              <a:rect l="l" t="t" r="r" b="b"/>
              <a:pathLst>
                <a:path w="3032" h="1317" fill="none" extrusionOk="0">
                  <a:moveTo>
                    <a:pt x="3032" y="0"/>
                  </a:moveTo>
                  <a:lnTo>
                    <a:pt x="1"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153983" y="3673795"/>
              <a:ext cx="100827" cy="42228"/>
            </a:xfrm>
            <a:custGeom>
              <a:avLst/>
              <a:gdLst/>
              <a:ahLst/>
              <a:cxnLst/>
              <a:rect l="l" t="t" r="r" b="b"/>
              <a:pathLst>
                <a:path w="4582" h="1919" fill="none" extrusionOk="0">
                  <a:moveTo>
                    <a:pt x="4582" y="1"/>
                  </a:moveTo>
                  <a:cubicBezTo>
                    <a:pt x="4582" y="1"/>
                    <a:pt x="2734" y="1919"/>
                    <a:pt x="1"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5294859" y="2742983"/>
              <a:ext cx="117265" cy="127871"/>
            </a:xfrm>
            <a:custGeom>
              <a:avLst/>
              <a:gdLst/>
              <a:ahLst/>
              <a:cxnLst/>
              <a:rect l="l" t="t" r="r" b="b"/>
              <a:pathLst>
                <a:path w="5329" h="5811" fill="none" extrusionOk="0">
                  <a:moveTo>
                    <a:pt x="2126" y="0"/>
                  </a:moveTo>
                  <a:cubicBezTo>
                    <a:pt x="2126" y="0"/>
                    <a:pt x="5329" y="1004"/>
                    <a:pt x="2818" y="5810"/>
                  </a:cubicBezTo>
                  <a:lnTo>
                    <a:pt x="0"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5276771" y="3365152"/>
              <a:ext cx="98890" cy="77678"/>
            </a:xfrm>
            <a:custGeom>
              <a:avLst/>
              <a:gdLst/>
              <a:ahLst/>
              <a:cxnLst/>
              <a:rect l="l" t="t" r="r" b="b"/>
              <a:pathLst>
                <a:path w="4494" h="3530" fill="none" extrusionOk="0">
                  <a:moveTo>
                    <a:pt x="4493" y="1"/>
                  </a:moveTo>
                  <a:lnTo>
                    <a:pt x="1"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rot="223929">
              <a:off x="4943418" y="3751537"/>
              <a:ext cx="337223" cy="121883"/>
            </a:xfrm>
            <a:custGeom>
              <a:avLst/>
              <a:gdLst/>
              <a:ahLst/>
              <a:cxnLst/>
              <a:rect l="l" t="t" r="r" b="b"/>
              <a:pathLst>
                <a:path w="15323" h="10728" extrusionOk="0">
                  <a:moveTo>
                    <a:pt x="1255" y="1"/>
                  </a:moveTo>
                  <a:lnTo>
                    <a:pt x="0" y="6995"/>
                  </a:lnTo>
                  <a:lnTo>
                    <a:pt x="13943" y="10727"/>
                  </a:lnTo>
                  <a:lnTo>
                    <a:pt x="15323" y="3298"/>
                  </a:lnTo>
                  <a:lnTo>
                    <a:pt x="1255"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4932767" y="3811568"/>
              <a:ext cx="351486" cy="316850"/>
            </a:xfrm>
            <a:custGeom>
              <a:avLst/>
              <a:gdLst/>
              <a:ahLst/>
              <a:cxnLst/>
              <a:rect l="l" t="t" r="r" b="b"/>
              <a:pathLst>
                <a:path w="15973" h="14399" extrusionOk="0">
                  <a:moveTo>
                    <a:pt x="1" y="1"/>
                  </a:moveTo>
                  <a:lnTo>
                    <a:pt x="1" y="1"/>
                  </a:lnTo>
                  <a:cubicBezTo>
                    <a:pt x="1061" y="1418"/>
                    <a:pt x="2168" y="2805"/>
                    <a:pt x="3326" y="4163"/>
                  </a:cubicBezTo>
                  <a:cubicBezTo>
                    <a:pt x="6472" y="7863"/>
                    <a:pt x="9930" y="11288"/>
                    <a:pt x="13662" y="14398"/>
                  </a:cubicBezTo>
                  <a:lnTo>
                    <a:pt x="15972" y="34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4409422" y="1072165"/>
              <a:ext cx="1178808" cy="811742"/>
            </a:xfrm>
            <a:custGeom>
              <a:avLst/>
              <a:gdLst/>
              <a:ahLst/>
              <a:cxnLst/>
              <a:rect l="l" t="t" r="r" b="b"/>
              <a:pathLst>
                <a:path w="53570" h="36889" extrusionOk="0">
                  <a:moveTo>
                    <a:pt x="26785" y="1"/>
                  </a:moveTo>
                  <a:cubicBezTo>
                    <a:pt x="19681" y="1"/>
                    <a:pt x="12868" y="1945"/>
                    <a:pt x="7845" y="5403"/>
                  </a:cubicBezTo>
                  <a:cubicBezTo>
                    <a:pt x="2822" y="8862"/>
                    <a:pt x="0" y="13553"/>
                    <a:pt x="0" y="18445"/>
                  </a:cubicBezTo>
                  <a:cubicBezTo>
                    <a:pt x="0" y="23336"/>
                    <a:pt x="2822" y="28027"/>
                    <a:pt x="7845" y="31487"/>
                  </a:cubicBezTo>
                  <a:cubicBezTo>
                    <a:pt x="12868" y="34945"/>
                    <a:pt x="19681" y="36888"/>
                    <a:pt x="26785" y="36888"/>
                  </a:cubicBezTo>
                  <a:cubicBezTo>
                    <a:pt x="33889" y="36888"/>
                    <a:pt x="40702" y="34945"/>
                    <a:pt x="45725" y="31487"/>
                  </a:cubicBezTo>
                  <a:cubicBezTo>
                    <a:pt x="50748" y="28027"/>
                    <a:pt x="53570" y="23336"/>
                    <a:pt x="53570" y="18445"/>
                  </a:cubicBezTo>
                  <a:cubicBezTo>
                    <a:pt x="53570" y="13553"/>
                    <a:pt x="50748" y="8862"/>
                    <a:pt x="45725" y="5403"/>
                  </a:cubicBezTo>
                  <a:cubicBezTo>
                    <a:pt x="40702" y="1945"/>
                    <a:pt x="33889" y="1"/>
                    <a:pt x="26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5156843" y="1641897"/>
              <a:ext cx="415520" cy="457022"/>
            </a:xfrm>
            <a:custGeom>
              <a:avLst/>
              <a:gdLst/>
              <a:ahLst/>
              <a:cxnLst/>
              <a:rect l="l" t="t" r="r" b="b"/>
              <a:pathLst>
                <a:path w="18883" h="20769" extrusionOk="0">
                  <a:moveTo>
                    <a:pt x="12199" y="1"/>
                  </a:moveTo>
                  <a:lnTo>
                    <a:pt x="0" y="5638"/>
                  </a:lnTo>
                  <a:lnTo>
                    <a:pt x="18883" y="20769"/>
                  </a:lnTo>
                  <a:lnTo>
                    <a:pt x="121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4564579" y="1072165"/>
              <a:ext cx="1178852" cy="811742"/>
            </a:xfrm>
            <a:custGeom>
              <a:avLst/>
              <a:gdLst/>
              <a:ahLst/>
              <a:cxnLst/>
              <a:rect l="l" t="t" r="r" b="b"/>
              <a:pathLst>
                <a:path w="53572" h="36889" extrusionOk="0">
                  <a:moveTo>
                    <a:pt x="26786" y="1"/>
                  </a:moveTo>
                  <a:cubicBezTo>
                    <a:pt x="19683" y="1"/>
                    <a:pt x="12869" y="1945"/>
                    <a:pt x="7846" y="5403"/>
                  </a:cubicBezTo>
                  <a:cubicBezTo>
                    <a:pt x="2822" y="8862"/>
                    <a:pt x="1" y="13553"/>
                    <a:pt x="1" y="18445"/>
                  </a:cubicBezTo>
                  <a:cubicBezTo>
                    <a:pt x="1" y="23336"/>
                    <a:pt x="2822" y="28027"/>
                    <a:pt x="7846" y="31487"/>
                  </a:cubicBezTo>
                  <a:cubicBezTo>
                    <a:pt x="12869" y="34945"/>
                    <a:pt x="19683" y="36888"/>
                    <a:pt x="26786" y="36888"/>
                  </a:cubicBezTo>
                  <a:cubicBezTo>
                    <a:pt x="33890" y="36888"/>
                    <a:pt x="40702" y="34945"/>
                    <a:pt x="45726" y="31487"/>
                  </a:cubicBezTo>
                  <a:cubicBezTo>
                    <a:pt x="50749" y="28027"/>
                    <a:pt x="53572" y="23336"/>
                    <a:pt x="53572" y="18445"/>
                  </a:cubicBezTo>
                  <a:cubicBezTo>
                    <a:pt x="53572" y="13553"/>
                    <a:pt x="50749" y="8862"/>
                    <a:pt x="45726" y="5403"/>
                  </a:cubicBezTo>
                  <a:cubicBezTo>
                    <a:pt x="40702" y="1945"/>
                    <a:pt x="33890" y="1"/>
                    <a:pt x="26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5312001" y="1641897"/>
              <a:ext cx="415542" cy="457022"/>
            </a:xfrm>
            <a:custGeom>
              <a:avLst/>
              <a:gdLst/>
              <a:ahLst/>
              <a:cxnLst/>
              <a:rect l="l" t="t" r="r" b="b"/>
              <a:pathLst>
                <a:path w="18884" h="20769" extrusionOk="0">
                  <a:moveTo>
                    <a:pt x="12199" y="1"/>
                  </a:moveTo>
                  <a:lnTo>
                    <a:pt x="1" y="5638"/>
                  </a:lnTo>
                  <a:lnTo>
                    <a:pt x="18884" y="20769"/>
                  </a:lnTo>
                  <a:lnTo>
                    <a:pt x="12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6848962" y="1478048"/>
              <a:ext cx="676038" cy="507567"/>
            </a:xfrm>
            <a:custGeom>
              <a:avLst/>
              <a:gdLst/>
              <a:ahLst/>
              <a:cxnLst/>
              <a:rect l="l" t="t" r="r" b="b"/>
              <a:pathLst>
                <a:path w="30722" h="23066" extrusionOk="0">
                  <a:moveTo>
                    <a:pt x="8211" y="0"/>
                  </a:moveTo>
                  <a:cubicBezTo>
                    <a:pt x="3676" y="0"/>
                    <a:pt x="0" y="3676"/>
                    <a:pt x="0" y="8210"/>
                  </a:cubicBezTo>
                  <a:lnTo>
                    <a:pt x="0" y="14855"/>
                  </a:lnTo>
                  <a:cubicBezTo>
                    <a:pt x="0" y="19389"/>
                    <a:pt x="3676" y="23066"/>
                    <a:pt x="8211" y="23066"/>
                  </a:cubicBezTo>
                  <a:lnTo>
                    <a:pt x="22510" y="23066"/>
                  </a:lnTo>
                  <a:cubicBezTo>
                    <a:pt x="27044" y="23066"/>
                    <a:pt x="30721" y="19389"/>
                    <a:pt x="30721" y="14853"/>
                  </a:cubicBezTo>
                  <a:lnTo>
                    <a:pt x="30721" y="8210"/>
                  </a:lnTo>
                  <a:cubicBezTo>
                    <a:pt x="30721" y="3676"/>
                    <a:pt x="27045" y="0"/>
                    <a:pt x="2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029975" y="1889827"/>
              <a:ext cx="314011" cy="204448"/>
            </a:xfrm>
            <a:custGeom>
              <a:avLst/>
              <a:gdLst/>
              <a:ahLst/>
              <a:cxnLst/>
              <a:rect l="l" t="t" r="r" b="b"/>
              <a:pathLst>
                <a:path w="14270" h="9291" extrusionOk="0">
                  <a:moveTo>
                    <a:pt x="0" y="1"/>
                  </a:moveTo>
                  <a:lnTo>
                    <a:pt x="3568" y="4645"/>
                  </a:lnTo>
                  <a:lnTo>
                    <a:pt x="7135" y="9290"/>
                  </a:lnTo>
                  <a:lnTo>
                    <a:pt x="10702" y="4645"/>
                  </a:lnTo>
                  <a:lnTo>
                    <a:pt x="14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6959163" y="1686479"/>
              <a:ext cx="94225" cy="90661"/>
            </a:xfrm>
            <a:custGeom>
              <a:avLst/>
              <a:gdLst/>
              <a:ahLst/>
              <a:cxnLst/>
              <a:rect l="l" t="t" r="r" b="b"/>
              <a:pathLst>
                <a:path w="4282" h="4120" extrusionOk="0">
                  <a:moveTo>
                    <a:pt x="2222" y="1"/>
                  </a:moveTo>
                  <a:cubicBezTo>
                    <a:pt x="1389" y="1"/>
                    <a:pt x="638" y="503"/>
                    <a:pt x="319" y="1272"/>
                  </a:cubicBezTo>
                  <a:cubicBezTo>
                    <a:pt x="0" y="2042"/>
                    <a:pt x="177" y="2927"/>
                    <a:pt x="766" y="3516"/>
                  </a:cubicBezTo>
                  <a:cubicBezTo>
                    <a:pt x="1160" y="3910"/>
                    <a:pt x="1687" y="4120"/>
                    <a:pt x="2223" y="4120"/>
                  </a:cubicBezTo>
                  <a:cubicBezTo>
                    <a:pt x="2488" y="4120"/>
                    <a:pt x="2756" y="4069"/>
                    <a:pt x="3010" y="3963"/>
                  </a:cubicBezTo>
                  <a:cubicBezTo>
                    <a:pt x="3780" y="3644"/>
                    <a:pt x="4282" y="2893"/>
                    <a:pt x="4282" y="2060"/>
                  </a:cubicBezTo>
                  <a:cubicBezTo>
                    <a:pt x="4282" y="922"/>
                    <a:pt x="3360"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141650" y="1686479"/>
              <a:ext cx="90639" cy="90661"/>
            </a:xfrm>
            <a:custGeom>
              <a:avLst/>
              <a:gdLst/>
              <a:ahLst/>
              <a:cxnLst/>
              <a:rect l="l" t="t" r="r" b="b"/>
              <a:pathLst>
                <a:path w="4119" h="4120" extrusionOk="0">
                  <a:moveTo>
                    <a:pt x="2060" y="1"/>
                  </a:moveTo>
                  <a:cubicBezTo>
                    <a:pt x="922" y="1"/>
                    <a:pt x="1" y="922"/>
                    <a:pt x="1" y="2060"/>
                  </a:cubicBezTo>
                  <a:cubicBezTo>
                    <a:pt x="1" y="3197"/>
                    <a:pt x="922" y="4120"/>
                    <a:pt x="2060" y="4120"/>
                  </a:cubicBezTo>
                  <a:cubicBezTo>
                    <a:pt x="3197" y="4120"/>
                    <a:pt x="4119" y="3197"/>
                    <a:pt x="4119" y="2060"/>
                  </a:cubicBezTo>
                  <a:cubicBezTo>
                    <a:pt x="4119" y="922"/>
                    <a:pt x="3197"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316986" y="1686479"/>
              <a:ext cx="94203" cy="90661"/>
            </a:xfrm>
            <a:custGeom>
              <a:avLst/>
              <a:gdLst/>
              <a:ahLst/>
              <a:cxnLst/>
              <a:rect l="l" t="t" r="r" b="b"/>
              <a:pathLst>
                <a:path w="4281" h="4120" extrusionOk="0">
                  <a:moveTo>
                    <a:pt x="2222" y="1"/>
                  </a:moveTo>
                  <a:cubicBezTo>
                    <a:pt x="1389" y="1"/>
                    <a:pt x="639" y="503"/>
                    <a:pt x="320" y="1272"/>
                  </a:cubicBezTo>
                  <a:cubicBezTo>
                    <a:pt x="1" y="2042"/>
                    <a:pt x="177" y="2927"/>
                    <a:pt x="766" y="3516"/>
                  </a:cubicBezTo>
                  <a:cubicBezTo>
                    <a:pt x="1160" y="3910"/>
                    <a:pt x="1687" y="4120"/>
                    <a:pt x="2223" y="4120"/>
                  </a:cubicBezTo>
                  <a:cubicBezTo>
                    <a:pt x="2488" y="4120"/>
                    <a:pt x="2755" y="4069"/>
                    <a:pt x="3009" y="3963"/>
                  </a:cubicBezTo>
                  <a:cubicBezTo>
                    <a:pt x="3779" y="3644"/>
                    <a:pt x="4281" y="2893"/>
                    <a:pt x="4281" y="2060"/>
                  </a:cubicBezTo>
                  <a:cubicBezTo>
                    <a:pt x="4281" y="922"/>
                    <a:pt x="3359"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974087" y="1467551"/>
              <a:ext cx="327082" cy="131964"/>
            </a:xfrm>
            <a:custGeom>
              <a:avLst/>
              <a:gdLst/>
              <a:ahLst/>
              <a:cxnLst/>
              <a:rect l="l" t="t" r="r" b="b"/>
              <a:pathLst>
                <a:path w="14864" h="5997" extrusionOk="0">
                  <a:moveTo>
                    <a:pt x="0" y="0"/>
                  </a:moveTo>
                  <a:lnTo>
                    <a:pt x="0" y="5996"/>
                  </a:lnTo>
                  <a:lnTo>
                    <a:pt x="14863" y="5996"/>
                  </a:lnTo>
                  <a:lnTo>
                    <a:pt x="1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974087" y="1356580"/>
              <a:ext cx="588128" cy="34020"/>
            </a:xfrm>
            <a:custGeom>
              <a:avLst/>
              <a:gdLst/>
              <a:ahLst/>
              <a:cxnLst/>
              <a:rect l="l" t="t" r="r" b="b"/>
              <a:pathLst>
                <a:path w="26727" h="1546" extrusionOk="0">
                  <a:moveTo>
                    <a:pt x="0" y="0"/>
                  </a:moveTo>
                  <a:lnTo>
                    <a:pt x="0" y="1545"/>
                  </a:lnTo>
                  <a:lnTo>
                    <a:pt x="26727" y="1545"/>
                  </a:lnTo>
                  <a:lnTo>
                    <a:pt x="26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8385769" y="1977429"/>
              <a:ext cx="222295" cy="45704"/>
            </a:xfrm>
            <a:custGeom>
              <a:avLst/>
              <a:gdLst/>
              <a:ahLst/>
              <a:cxnLst/>
              <a:rect l="l" t="t" r="r" b="b"/>
              <a:pathLst>
                <a:path w="10102" h="2077" extrusionOk="0">
                  <a:moveTo>
                    <a:pt x="0" y="1"/>
                  </a:moveTo>
                  <a:lnTo>
                    <a:pt x="0" y="2076"/>
                  </a:lnTo>
                  <a:lnTo>
                    <a:pt x="10101" y="2076"/>
                  </a:lnTo>
                  <a:lnTo>
                    <a:pt x="10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8146333" y="1843331"/>
              <a:ext cx="461731" cy="85467"/>
            </a:xfrm>
            <a:custGeom>
              <a:avLst/>
              <a:gdLst/>
              <a:ahLst/>
              <a:cxnLst/>
              <a:rect l="l" t="t" r="r" b="b"/>
              <a:pathLst>
                <a:path w="20983" h="3884" extrusionOk="0">
                  <a:moveTo>
                    <a:pt x="0" y="0"/>
                  </a:moveTo>
                  <a:lnTo>
                    <a:pt x="0" y="3883"/>
                  </a:lnTo>
                  <a:lnTo>
                    <a:pt x="20982" y="3883"/>
                  </a:lnTo>
                  <a:lnTo>
                    <a:pt x="209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4963125" y="3868075"/>
              <a:ext cx="60125" cy="55375"/>
            </a:xfrm>
            <a:custGeom>
              <a:avLst/>
              <a:gdLst/>
              <a:ahLst/>
              <a:cxnLst/>
              <a:rect l="l" t="t" r="r" b="b"/>
              <a:pathLst>
                <a:path w="2405" h="2215" extrusionOk="0">
                  <a:moveTo>
                    <a:pt x="548" y="0"/>
                  </a:moveTo>
                  <a:lnTo>
                    <a:pt x="0" y="2167"/>
                  </a:lnTo>
                  <a:lnTo>
                    <a:pt x="2405" y="2215"/>
                  </a:lnTo>
                  <a:close/>
                </a:path>
              </a:pathLst>
            </a:custGeom>
            <a:solidFill>
              <a:schemeClr val="accent1"/>
            </a:solidFill>
            <a:ln>
              <a:noFill/>
            </a:ln>
          </p:spPr>
        </p:sp>
      </p:grpSp>
      <p:pic>
        <p:nvPicPr>
          <p:cNvPr id="1030" name="Picture 6" descr="Penn State Logo - GBSN">
            <a:extLst>
              <a:ext uri="{FF2B5EF4-FFF2-40B4-BE49-F238E27FC236}">
                <a16:creationId xmlns:a16="http://schemas.microsoft.com/office/drawing/2014/main" id="{C8DD8986-7E18-DF44-8BAF-CDC59B032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48" y="4617854"/>
            <a:ext cx="1522409" cy="52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persuasion for undecided voters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5" y="1128456"/>
            <a:ext cx="7786949" cy="3540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Peer-to-peer persuasion</a:t>
            </a:r>
          </a:p>
          <a:p>
            <a:pPr marL="628650" lvl="1" indent="-171450">
              <a:spcBef>
                <a:spcPts val="0"/>
              </a:spcBef>
              <a:buClr>
                <a:schemeClr val="dk1"/>
              </a:buClr>
              <a:buSzPts val="1100"/>
            </a:pPr>
            <a:r>
              <a:rPr lang="en-US" sz="1400" dirty="0"/>
              <a:t>Goal: to social and peer pressure to augment your supporter base</a:t>
            </a:r>
          </a:p>
          <a:p>
            <a:pPr marL="628650" lvl="1" indent="-171450">
              <a:spcBef>
                <a:spcPts val="0"/>
              </a:spcBef>
              <a:buClr>
                <a:schemeClr val="dk1"/>
              </a:buClr>
              <a:buSzPts val="1100"/>
            </a:pPr>
            <a:endParaRPr lang="en-US" sz="1400" dirty="0"/>
          </a:p>
          <a:p>
            <a:pPr marL="171450" indent="-171450">
              <a:buClr>
                <a:schemeClr val="dk1"/>
              </a:buClr>
              <a:buSzPts val="1100"/>
            </a:pPr>
            <a:r>
              <a:rPr lang="en-US" sz="1600" dirty="0"/>
              <a:t>Social influence shapes decisions (</a:t>
            </a:r>
            <a:r>
              <a:rPr lang="en-US" sz="1600" dirty="0" err="1"/>
              <a:t>Granovetter</a:t>
            </a:r>
            <a:r>
              <a:rPr lang="en-US" sz="1600" dirty="0"/>
              <a:t>, 1973)</a:t>
            </a:r>
          </a:p>
          <a:p>
            <a:pPr marL="628650" lvl="1" indent="-171450">
              <a:spcBef>
                <a:spcPts val="0"/>
              </a:spcBef>
              <a:buClr>
                <a:schemeClr val="dk1"/>
              </a:buClr>
              <a:buSzPts val="1100"/>
            </a:pPr>
            <a:r>
              <a:rPr lang="en-US" sz="1400" dirty="0"/>
              <a:t>People are often persuaded by those they personally interact with</a:t>
            </a:r>
          </a:p>
          <a:p>
            <a:pPr marL="0" indent="0">
              <a:spcAft>
                <a:spcPts val="1600"/>
              </a:spcAft>
              <a:buFont typeface="DM Sans"/>
              <a:buNone/>
            </a:pPr>
            <a:endParaRPr lang="en-US" sz="1050" dirty="0"/>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F0537891-A7AF-C740-A3C9-FD85FD43CAAA}"/>
              </a:ext>
            </a:extLst>
          </p:cNvPr>
          <p:cNvPicPr>
            <a:picLocks noChangeAspect="1"/>
          </p:cNvPicPr>
          <p:nvPr/>
        </p:nvPicPr>
        <p:blipFill>
          <a:blip r:embed="rId3"/>
          <a:stretch>
            <a:fillRect/>
          </a:stretch>
        </p:blipFill>
        <p:spPr>
          <a:xfrm>
            <a:off x="1928916" y="2422281"/>
            <a:ext cx="1579215" cy="257175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906562D3-A8F3-D442-B836-BE86513DBEB8}"/>
              </a:ext>
            </a:extLst>
          </p:cNvPr>
          <p:cNvGrpSpPr/>
          <p:nvPr/>
        </p:nvGrpSpPr>
        <p:grpSpPr>
          <a:xfrm>
            <a:off x="4094136" y="2413469"/>
            <a:ext cx="2864952" cy="2580562"/>
            <a:chOff x="2827858" y="2413469"/>
            <a:chExt cx="2864952" cy="2580562"/>
          </a:xfrm>
        </p:grpSpPr>
        <p:pic>
          <p:nvPicPr>
            <p:cNvPr id="15" name="Picture 14" descr="Graphical user interface, text, application&#10;&#10;Description automatically generated">
              <a:extLst>
                <a:ext uri="{FF2B5EF4-FFF2-40B4-BE49-F238E27FC236}">
                  <a16:creationId xmlns:a16="http://schemas.microsoft.com/office/drawing/2014/main" id="{DD97C7BC-E70E-7741-AD1F-812BD786E6EE}"/>
                </a:ext>
              </a:extLst>
            </p:cNvPr>
            <p:cNvPicPr>
              <a:picLocks noChangeAspect="1"/>
            </p:cNvPicPr>
            <p:nvPr/>
          </p:nvPicPr>
          <p:blipFill rotWithShape="1">
            <a:blip r:embed="rId4"/>
            <a:srcRect l="2494" r="2820"/>
            <a:stretch/>
          </p:blipFill>
          <p:spPr>
            <a:xfrm>
              <a:off x="2827858" y="2413469"/>
              <a:ext cx="1425530" cy="2571750"/>
            </a:xfrm>
            <a:prstGeom prst="rect">
              <a:avLst/>
            </a:prstGeom>
            <a:ln>
              <a:noFill/>
            </a:ln>
            <a:effectLst>
              <a:outerShdw blurRad="292100" dist="139700" dir="2700000" algn="tl" rotWithShape="0">
                <a:srgbClr val="333333">
                  <a:alpha val="65000"/>
                </a:srgbClr>
              </a:outerShdw>
            </a:effectLst>
          </p:spPr>
        </p:pic>
        <p:pic>
          <p:nvPicPr>
            <p:cNvPr id="18" name="Picture 17" descr="Graphical user interface&#10;&#10;Description automatically generated">
              <a:extLst>
                <a:ext uri="{FF2B5EF4-FFF2-40B4-BE49-F238E27FC236}">
                  <a16:creationId xmlns:a16="http://schemas.microsoft.com/office/drawing/2014/main" id="{3D92EFE1-772A-164D-A989-2176D0505E6C}"/>
                </a:ext>
              </a:extLst>
            </p:cNvPr>
            <p:cNvPicPr>
              <a:picLocks noChangeAspect="1"/>
            </p:cNvPicPr>
            <p:nvPr/>
          </p:nvPicPr>
          <p:blipFill rotWithShape="1">
            <a:blip r:embed="rId5"/>
            <a:srcRect l="2952" t="1238" r="1703"/>
            <a:stretch/>
          </p:blipFill>
          <p:spPr>
            <a:xfrm>
              <a:off x="4249416" y="2422281"/>
              <a:ext cx="1443394" cy="257175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3532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microtargeting and personality traits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6" y="987194"/>
            <a:ext cx="7786949" cy="41563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Microtargeting advertising</a:t>
            </a:r>
          </a:p>
          <a:p>
            <a:pPr marL="628650" lvl="1" indent="-171450">
              <a:spcBef>
                <a:spcPts val="0"/>
              </a:spcBef>
              <a:buClr>
                <a:schemeClr val="dk1"/>
              </a:buClr>
              <a:buSzPts val="1100"/>
            </a:pPr>
            <a:r>
              <a:rPr lang="en-US" sz="1400" dirty="0"/>
              <a:t>Based on the technological advances in computing and data analytics, (political) messages on social networking sites can now be tailored to fit the personality trait(s) of the recipients, and subsequently microtargeted to specific target audiences (</a:t>
            </a:r>
            <a:r>
              <a:rPr lang="en-US" sz="1400" dirty="0" err="1"/>
              <a:t>Zarouali</a:t>
            </a:r>
            <a:r>
              <a:rPr lang="en-US" sz="1400" dirty="0"/>
              <a:t> et al., 2021)</a:t>
            </a:r>
          </a:p>
          <a:p>
            <a:pPr marL="628650" lvl="1" indent="-171450">
              <a:spcBef>
                <a:spcPts val="0"/>
              </a:spcBef>
              <a:buClr>
                <a:schemeClr val="dk1"/>
              </a:buClr>
              <a:buSzPts val="1100"/>
            </a:pPr>
            <a:endParaRPr lang="en-US" sz="1400" dirty="0"/>
          </a:p>
          <a:p>
            <a:pPr marL="171450" indent="-171450">
              <a:buClr>
                <a:schemeClr val="dk1"/>
              </a:buClr>
              <a:buSzPts val="1100"/>
            </a:pPr>
            <a:r>
              <a:rPr lang="en-US" sz="1600" dirty="0"/>
              <a:t>Big-five personality traits (OCEAN)</a:t>
            </a:r>
          </a:p>
          <a:p>
            <a:pPr marL="628650" lvl="1" indent="-171450">
              <a:spcBef>
                <a:spcPts val="0"/>
              </a:spcBef>
              <a:buClr>
                <a:schemeClr val="dk1"/>
              </a:buClr>
              <a:buSzPts val="1100"/>
            </a:pPr>
            <a:r>
              <a:rPr lang="en-US" sz="1400" dirty="0"/>
              <a:t>Openness (to Experience): willingness to try new things and think outside of the box.</a:t>
            </a:r>
          </a:p>
          <a:p>
            <a:pPr marL="628650" lvl="1" indent="-171450">
              <a:spcBef>
                <a:spcPts val="0"/>
              </a:spcBef>
              <a:buClr>
                <a:schemeClr val="dk1"/>
              </a:buClr>
              <a:buSzPts val="1100"/>
            </a:pPr>
            <a:r>
              <a:rPr lang="en-US" sz="1400" dirty="0"/>
              <a:t>Conscientiousness: ability to control impulses and actions in a socially acceptable manner.</a:t>
            </a:r>
          </a:p>
          <a:p>
            <a:pPr marL="628650" lvl="1" indent="-171450">
              <a:spcBef>
                <a:spcPts val="0"/>
              </a:spcBef>
              <a:buClr>
                <a:schemeClr val="dk1"/>
              </a:buClr>
              <a:buSzPts val="1100"/>
            </a:pPr>
            <a:r>
              <a:rPr lang="en-US" sz="1400" dirty="0"/>
              <a:t>Extroversion:  extroverts vs. introverts - how a person draws energy and interacts with others.</a:t>
            </a:r>
          </a:p>
          <a:p>
            <a:pPr marL="628650" lvl="1" indent="-171450">
              <a:spcBef>
                <a:spcPts val="0"/>
              </a:spcBef>
              <a:buClr>
                <a:schemeClr val="dk1"/>
              </a:buClr>
              <a:buSzPts val="1100"/>
            </a:pPr>
            <a:r>
              <a:rPr lang="en-US" sz="1400" dirty="0"/>
              <a:t>Agreeableness: how well people get along and interact with others</a:t>
            </a:r>
          </a:p>
          <a:p>
            <a:pPr marL="628650" lvl="1" indent="-171450">
              <a:spcBef>
                <a:spcPts val="0"/>
              </a:spcBef>
              <a:buClr>
                <a:schemeClr val="dk1"/>
              </a:buClr>
              <a:buSzPts val="1100"/>
            </a:pPr>
            <a:r>
              <a:rPr lang="en-US" sz="1400" dirty="0"/>
              <a:t>Neuroticism: based on how confident a person is in their own skin</a:t>
            </a:r>
          </a:p>
          <a:p>
            <a:pPr marL="628650" lvl="1" indent="-171450">
              <a:spcBef>
                <a:spcPts val="0"/>
              </a:spcBef>
              <a:buClr>
                <a:schemeClr val="dk1"/>
              </a:buClr>
              <a:buSzPts val="1100"/>
            </a:pPr>
            <a:endParaRPr lang="en-US" sz="1400" dirty="0"/>
          </a:p>
          <a:p>
            <a:pPr marL="171450" indent="-171450">
              <a:buClr>
                <a:schemeClr val="dk1"/>
              </a:buClr>
              <a:buSzPts val="1100"/>
            </a:pPr>
            <a:r>
              <a:rPr lang="en-US" sz="1600" dirty="0"/>
              <a:t>Other personality traits:</a:t>
            </a:r>
          </a:p>
          <a:p>
            <a:pPr marL="628650" lvl="1" indent="-171450">
              <a:spcBef>
                <a:spcPts val="0"/>
              </a:spcBef>
              <a:buClr>
                <a:schemeClr val="dk1"/>
              </a:buClr>
              <a:buSzPts val="1100"/>
            </a:pPr>
            <a:r>
              <a:rPr lang="en-US" sz="1400" dirty="0"/>
              <a:t>Need for cognition, susceptibility to consensus/authority/consensus</a:t>
            </a:r>
          </a:p>
          <a:p>
            <a:pPr marL="628650" lvl="1" indent="-171450">
              <a:spcBef>
                <a:spcPts val="0"/>
              </a:spcBef>
              <a:buClr>
                <a:schemeClr val="dk1"/>
              </a:buClr>
              <a:buSzPts val="1100"/>
            </a:pPr>
            <a:r>
              <a:rPr lang="en-US" sz="1400" dirty="0"/>
              <a:t>Dark triads: narcissism, Machiavellianism, and psychopathy.</a:t>
            </a:r>
          </a:p>
          <a:p>
            <a:pPr marL="0" indent="0">
              <a:spcAft>
                <a:spcPts val="1600"/>
              </a:spcAft>
              <a:buFont typeface="DM Sans"/>
              <a:buNone/>
            </a:pPr>
            <a:r>
              <a:rPr lang="en-US" sz="1050" dirty="0"/>
              <a:t>	</a:t>
            </a:r>
          </a:p>
        </p:txBody>
      </p:sp>
    </p:spTree>
    <p:extLst>
      <p:ext uri="{BB962C8B-B14F-4D97-AF65-F5344CB8AC3E}">
        <p14:creationId xmlns:p14="http://schemas.microsoft.com/office/powerpoint/2010/main" val="399460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microtargeting and personality traits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pic>
        <p:nvPicPr>
          <p:cNvPr id="14" name="Picture 13">
            <a:extLst>
              <a:ext uri="{FF2B5EF4-FFF2-40B4-BE49-F238E27FC236}">
                <a16:creationId xmlns:a16="http://schemas.microsoft.com/office/drawing/2014/main" id="{ADE21132-0CF1-544B-B610-B11ADCB59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048" y="1865837"/>
            <a:ext cx="2776272" cy="2550639"/>
          </a:xfrm>
          <a:prstGeom prst="rect">
            <a:avLst/>
          </a:prstGeom>
        </p:spPr>
      </p:pic>
      <p:pic>
        <p:nvPicPr>
          <p:cNvPr id="6146" name="Picture 2" descr="page1image36488416">
            <a:extLst>
              <a:ext uri="{FF2B5EF4-FFF2-40B4-BE49-F238E27FC236}">
                <a16:creationId xmlns:a16="http://schemas.microsoft.com/office/drawing/2014/main" id="{8F017B24-3A13-E342-A350-E62B837CC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331" y="1856389"/>
            <a:ext cx="2583729" cy="26005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ge1image36489040">
            <a:extLst>
              <a:ext uri="{FF2B5EF4-FFF2-40B4-BE49-F238E27FC236}">
                <a16:creationId xmlns:a16="http://schemas.microsoft.com/office/drawing/2014/main" id="{8EB0B12E-27DC-2247-BD5E-7340D5EC3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36" y="1856389"/>
            <a:ext cx="2583729" cy="260050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53B6EBA-54B4-EC40-861D-08BD328D9D90}"/>
              </a:ext>
            </a:extLst>
          </p:cNvPr>
          <p:cNvSpPr txBox="1"/>
          <p:nvPr/>
        </p:nvSpPr>
        <p:spPr>
          <a:xfrm>
            <a:off x="1341276" y="1479001"/>
            <a:ext cx="1536969" cy="307777"/>
          </a:xfrm>
          <a:prstGeom prst="rect">
            <a:avLst/>
          </a:prstGeom>
          <a:noFill/>
        </p:spPr>
        <p:txBody>
          <a:bodyPr wrap="square">
            <a:spAutoFit/>
          </a:bodyPr>
          <a:lstStyle/>
          <a:p>
            <a:pPr marL="0" indent="0" algn="ctr">
              <a:buClr>
                <a:schemeClr val="dk1"/>
              </a:buClr>
              <a:buSzPts val="1100"/>
              <a:buNone/>
            </a:pPr>
            <a:r>
              <a:rPr lang="en-US" sz="1400" i="1" dirty="0">
                <a:latin typeface="DM Sans" pitchFamily="2" charset="77"/>
              </a:rPr>
              <a:t>Agreeableness</a:t>
            </a:r>
          </a:p>
        </p:txBody>
      </p:sp>
      <p:sp>
        <p:nvSpPr>
          <p:cNvPr id="21" name="TextBox 20">
            <a:extLst>
              <a:ext uri="{FF2B5EF4-FFF2-40B4-BE49-F238E27FC236}">
                <a16:creationId xmlns:a16="http://schemas.microsoft.com/office/drawing/2014/main" id="{4FF4D823-22BE-6843-918F-62333CF18EDA}"/>
              </a:ext>
            </a:extLst>
          </p:cNvPr>
          <p:cNvSpPr txBox="1"/>
          <p:nvPr/>
        </p:nvSpPr>
        <p:spPr>
          <a:xfrm>
            <a:off x="3853373" y="1469301"/>
            <a:ext cx="1536969" cy="307777"/>
          </a:xfrm>
          <a:prstGeom prst="rect">
            <a:avLst/>
          </a:prstGeom>
          <a:noFill/>
        </p:spPr>
        <p:txBody>
          <a:bodyPr wrap="square">
            <a:spAutoFit/>
          </a:bodyPr>
          <a:lstStyle/>
          <a:p>
            <a:pPr marL="0" indent="0" algn="ctr">
              <a:buClr>
                <a:schemeClr val="dk1"/>
              </a:buClr>
              <a:buSzPts val="1100"/>
              <a:buNone/>
            </a:pPr>
            <a:r>
              <a:rPr lang="en-US" sz="1400" i="1" dirty="0">
                <a:latin typeface="DM Sans" pitchFamily="2" charset="77"/>
              </a:rPr>
              <a:t>Openness</a:t>
            </a:r>
          </a:p>
        </p:txBody>
      </p:sp>
      <p:sp>
        <p:nvSpPr>
          <p:cNvPr id="23" name="TextBox 22">
            <a:extLst>
              <a:ext uri="{FF2B5EF4-FFF2-40B4-BE49-F238E27FC236}">
                <a16:creationId xmlns:a16="http://schemas.microsoft.com/office/drawing/2014/main" id="{234DB49C-C76E-EB43-953A-78E4867F633F}"/>
              </a:ext>
            </a:extLst>
          </p:cNvPr>
          <p:cNvSpPr txBox="1"/>
          <p:nvPr/>
        </p:nvSpPr>
        <p:spPr>
          <a:xfrm>
            <a:off x="6621699" y="1469300"/>
            <a:ext cx="1536969" cy="307777"/>
          </a:xfrm>
          <a:prstGeom prst="rect">
            <a:avLst/>
          </a:prstGeom>
          <a:noFill/>
        </p:spPr>
        <p:txBody>
          <a:bodyPr wrap="square">
            <a:spAutoFit/>
          </a:bodyPr>
          <a:lstStyle/>
          <a:p>
            <a:pPr marL="0" indent="0" algn="ctr">
              <a:buClr>
                <a:schemeClr val="dk1"/>
              </a:buClr>
              <a:buSzPts val="1100"/>
              <a:buNone/>
            </a:pPr>
            <a:r>
              <a:rPr lang="en-US" sz="1400" i="1" dirty="0">
                <a:latin typeface="DM Sans" pitchFamily="2" charset="77"/>
              </a:rPr>
              <a:t>Extraversion</a:t>
            </a:r>
          </a:p>
        </p:txBody>
      </p:sp>
      <p:sp>
        <p:nvSpPr>
          <p:cNvPr id="24" name="TextBox 23">
            <a:extLst>
              <a:ext uri="{FF2B5EF4-FFF2-40B4-BE49-F238E27FC236}">
                <a16:creationId xmlns:a16="http://schemas.microsoft.com/office/drawing/2014/main" id="{62CB6D55-8699-DF4A-96C7-6926537ACC7C}"/>
              </a:ext>
            </a:extLst>
          </p:cNvPr>
          <p:cNvSpPr txBox="1"/>
          <p:nvPr/>
        </p:nvSpPr>
        <p:spPr>
          <a:xfrm>
            <a:off x="6216162" y="4661138"/>
            <a:ext cx="2927838" cy="246221"/>
          </a:xfrm>
          <a:prstGeom prst="rect">
            <a:avLst/>
          </a:prstGeom>
          <a:noFill/>
        </p:spPr>
        <p:txBody>
          <a:bodyPr wrap="square">
            <a:spAutoFit/>
          </a:bodyPr>
          <a:lstStyle/>
          <a:p>
            <a:pPr marL="0" indent="0" algn="ctr">
              <a:buClr>
                <a:schemeClr val="dk1"/>
              </a:buClr>
              <a:buSzPts val="1100"/>
              <a:buNone/>
            </a:pPr>
            <a:r>
              <a:rPr lang="en-US" sz="1000" dirty="0">
                <a:latin typeface="DM Sans" pitchFamily="2" charset="77"/>
              </a:rPr>
              <a:t>Source: Winter et al., 2021; Peng &amp; Wang, 2022</a:t>
            </a:r>
          </a:p>
        </p:txBody>
      </p:sp>
    </p:spTree>
    <p:extLst>
      <p:ext uri="{BB962C8B-B14F-4D97-AF65-F5344CB8AC3E}">
        <p14:creationId xmlns:p14="http://schemas.microsoft.com/office/powerpoint/2010/main" val="42249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microtargeting and personality traits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6" y="1175689"/>
            <a:ext cx="7786949" cy="3659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Self-congruity theory</a:t>
            </a:r>
          </a:p>
          <a:p>
            <a:pPr marL="628650" lvl="1" indent="-171450">
              <a:spcBef>
                <a:spcPts val="0"/>
              </a:spcBef>
              <a:buClr>
                <a:schemeClr val="dk1"/>
              </a:buClr>
              <a:buSzPts val="1100"/>
            </a:pPr>
            <a:r>
              <a:rPr lang="en-US" sz="1400" dirty="0"/>
              <a:t>Individuals prefer external stimuli when they are congruent with their own self-concept (Aaker, 1999).</a:t>
            </a:r>
          </a:p>
          <a:p>
            <a:pPr marL="628650" lvl="1" indent="-171450">
              <a:spcBef>
                <a:spcPts val="0"/>
              </a:spcBef>
              <a:buClr>
                <a:schemeClr val="dk1"/>
              </a:buClr>
              <a:buSzPts val="1100"/>
            </a:pPr>
            <a:r>
              <a:rPr lang="en-US" sz="1400" dirty="0"/>
              <a:t>Congruent ads (i.e., ads that contain text that coincides with someone’s self-concept) are more effective than incongruent ads because they increase personal relevance (Hong &amp; Zinkhan, 1995) </a:t>
            </a:r>
          </a:p>
          <a:p>
            <a:pPr marL="628650" lvl="1" indent="-171450">
              <a:spcBef>
                <a:spcPts val="0"/>
              </a:spcBef>
              <a:buClr>
                <a:schemeClr val="dk1"/>
              </a:buClr>
              <a:buSzPts val="1100"/>
            </a:pPr>
            <a:r>
              <a:rPr lang="en-US" sz="1400" dirty="0" err="1"/>
              <a:t>Zarouali</a:t>
            </a:r>
            <a:r>
              <a:rPr lang="en-US" sz="1400" dirty="0"/>
              <a:t> et al. (2021)</a:t>
            </a:r>
          </a:p>
          <a:p>
            <a:pPr marL="1085850" lvl="2" indent="-171450">
              <a:spcBef>
                <a:spcPts val="0"/>
              </a:spcBef>
              <a:buClr>
                <a:schemeClr val="dk1"/>
              </a:buClr>
              <a:buSzPts val="1100"/>
            </a:pPr>
            <a:r>
              <a:rPr lang="en-US" dirty="0"/>
              <a:t>People are more persuaded when they receive a political ad containing a text that is tailored based on data relating to their psychological make-up (introverted or extraverted).</a:t>
            </a:r>
          </a:p>
          <a:p>
            <a:pPr marL="1085850" lvl="2" indent="-171450">
              <a:spcBef>
                <a:spcPts val="0"/>
              </a:spcBef>
              <a:buClr>
                <a:schemeClr val="dk1"/>
              </a:buClr>
              <a:buSzPts val="1100"/>
            </a:pPr>
            <a:r>
              <a:rPr lang="en-US" dirty="0"/>
              <a:t>Congruity effect can be established when emotional appeals align with people’s personality: introverted people generated higher voting intentions when they were targeted with a negative fear-based political ad, whereas extraverted citizens had higher voting intentions after receiving a positive enthusiasm-based political ad.</a:t>
            </a:r>
          </a:p>
          <a:p>
            <a:pPr marL="628650" lvl="1" indent="-171450">
              <a:spcBef>
                <a:spcPts val="0"/>
              </a:spcBef>
              <a:buClr>
                <a:schemeClr val="dk1"/>
              </a:buClr>
              <a:buSzPts val="1100"/>
            </a:pPr>
            <a:br>
              <a:rPr lang="en-US" sz="1400" dirty="0"/>
            </a:br>
            <a:endParaRPr lang="en-US" sz="1400" dirty="0"/>
          </a:p>
          <a:p>
            <a:pPr marL="0" indent="0">
              <a:buClr>
                <a:schemeClr val="dk1"/>
              </a:buClr>
              <a:buSzPts val="1100"/>
              <a:buNone/>
            </a:pPr>
            <a:br>
              <a:rPr lang="en-US" sz="1400" dirty="0"/>
            </a:br>
            <a:endParaRPr lang="en-US" sz="1050" dirty="0"/>
          </a:p>
        </p:txBody>
      </p:sp>
    </p:spTree>
    <p:extLst>
      <p:ext uri="{BB962C8B-B14F-4D97-AF65-F5344CB8AC3E}">
        <p14:creationId xmlns:p14="http://schemas.microsoft.com/office/powerpoint/2010/main" val="122019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E4AD34-0A76-AA48-8D8A-EABA9A1E2805}"/>
              </a:ext>
            </a:extLst>
          </p:cNvPr>
          <p:cNvSpPr>
            <a:spLocks noGrp="1"/>
          </p:cNvSpPr>
          <p:nvPr>
            <p:ph type="body" idx="1"/>
          </p:nvPr>
        </p:nvSpPr>
        <p:spPr>
          <a:xfrm>
            <a:off x="743525" y="862375"/>
            <a:ext cx="7793806" cy="3939401"/>
          </a:xfrm>
        </p:spPr>
        <p:txBody>
          <a:bodyPr lIns="91440"/>
          <a:lstStyle/>
          <a:p>
            <a:pPr lvl="0"/>
            <a:r>
              <a:rPr lang="en-US" dirty="0"/>
              <a:t>Aaker, J. L. (1999). The malleable self: The role of self-expression in persuasion. </a:t>
            </a:r>
            <a:r>
              <a:rPr lang="en-US" i="1" dirty="0"/>
              <a:t>Journal of marketing research</a:t>
            </a:r>
            <a:r>
              <a:rPr lang="en-US" dirty="0"/>
              <a:t>, </a:t>
            </a:r>
            <a:r>
              <a:rPr lang="en-US" i="1" dirty="0"/>
              <a:t>36</a:t>
            </a:r>
            <a:r>
              <a:rPr lang="en-US" dirty="0"/>
              <a:t>(1), 45-57. </a:t>
            </a:r>
            <a:r>
              <a:rPr lang="en-US" u="sng" dirty="0">
                <a:hlinkClick r:id="rId3"/>
              </a:rPr>
              <a:t>https://doi.org/10.1177/002224379903600104</a:t>
            </a:r>
            <a:endParaRPr lang="en-US" dirty="0"/>
          </a:p>
          <a:p>
            <a:pPr lvl="0"/>
            <a:r>
              <a:rPr lang="en-US" dirty="0"/>
              <a:t>Feinberg, M., &amp; Willer, R. (2015). From gulf to bridge: When do moral arguments facilitate political influence?. </a:t>
            </a:r>
            <a:r>
              <a:rPr lang="en-US" i="1" dirty="0"/>
              <a:t>Personality and Social Psychology Bulletin</a:t>
            </a:r>
            <a:r>
              <a:rPr lang="en-US" dirty="0"/>
              <a:t>, </a:t>
            </a:r>
            <a:r>
              <a:rPr lang="en-US" i="1" dirty="0"/>
              <a:t>41</a:t>
            </a:r>
            <a:r>
              <a:rPr lang="en-US" dirty="0"/>
              <a:t>(12), 1665-1681. https://</a:t>
            </a:r>
            <a:r>
              <a:rPr lang="en-US" dirty="0" err="1"/>
              <a:t>doi.org</a:t>
            </a:r>
            <a:r>
              <a:rPr lang="en-US" dirty="0"/>
              <a:t>/10.1177%2F0146167215607842</a:t>
            </a:r>
            <a:r>
              <a:rPr lang="en-US" i="1" dirty="0"/>
              <a:t> </a:t>
            </a:r>
            <a:endParaRPr lang="en-US" dirty="0"/>
          </a:p>
          <a:p>
            <a:pPr lvl="0"/>
            <a:r>
              <a:rPr lang="en-US" dirty="0"/>
              <a:t>Hong, J. W., &amp; Zinkhan, G. M. (1995). Self-concept and advertising effectiveness: The influence of congruency, conspicuousness, and response mode. </a:t>
            </a:r>
            <a:r>
              <a:rPr lang="en-US" i="1" dirty="0"/>
              <a:t>Psychology &amp; Marketing, 12</a:t>
            </a:r>
            <a:r>
              <a:rPr lang="en-US" dirty="0"/>
              <a:t>(1), 53–77. </a:t>
            </a:r>
            <a:r>
              <a:rPr lang="en-US" dirty="0">
                <a:hlinkClick r:id="rId4"/>
              </a:rPr>
              <a:t>https://doi.org/10.1002/mar.4220120105</a:t>
            </a:r>
            <a:endParaRPr lang="en-US" dirty="0"/>
          </a:p>
          <a:p>
            <a:pPr lvl="0"/>
            <a:r>
              <a:rPr lang="en-US" dirty="0"/>
              <a:t>O’Keefe, D. J. (1999). How to handle opposing arguments in persuasive messages: A meta-analytic review of the effects of one-sided and two-sided messages. </a:t>
            </a:r>
            <a:r>
              <a:rPr lang="en-US" i="1" dirty="0"/>
              <a:t>Annals of the International Communication Association</a:t>
            </a:r>
            <a:r>
              <a:rPr lang="en-US" dirty="0"/>
              <a:t>, </a:t>
            </a:r>
            <a:r>
              <a:rPr lang="en-US" i="1" dirty="0"/>
              <a:t>22</a:t>
            </a:r>
            <a:r>
              <a:rPr lang="en-US" dirty="0"/>
              <a:t>(1), 209-249. </a:t>
            </a:r>
            <a:r>
              <a:rPr lang="en-US" u="sng" dirty="0">
                <a:hlinkClick r:id="rId5"/>
              </a:rPr>
              <a:t>https://doi.org/10.1080/23808985.1999.11678963</a:t>
            </a:r>
            <a:r>
              <a:rPr lang="en-US" dirty="0"/>
              <a:t> </a:t>
            </a:r>
          </a:p>
          <a:p>
            <a:r>
              <a:rPr lang="en-US" dirty="0"/>
              <a:t>Peng, R. X. &amp; Wang, R. Y. (2022). Targeting and Tailoring: investigating the effects of trait-congruent personalized health campaign on social media. Working paper.</a:t>
            </a:r>
          </a:p>
          <a:p>
            <a:pPr lvl="0"/>
            <a:r>
              <a:rPr lang="en-US" dirty="0"/>
              <a:t>Perloff, R. (2020). </a:t>
            </a:r>
            <a:r>
              <a:rPr lang="en-US" i="1" dirty="0"/>
              <a:t>The Dynamics of Persuasion: Communication and Attitudes in the 21st Century. </a:t>
            </a:r>
            <a:r>
              <a:rPr lang="en-US" dirty="0"/>
              <a:t>Taylor &amp; Francis Group.</a:t>
            </a:r>
          </a:p>
          <a:p>
            <a:pPr lvl="0"/>
            <a:r>
              <a:rPr lang="en-US" dirty="0"/>
              <a:t>Simon, H. W. (1976). </a:t>
            </a:r>
            <a:r>
              <a:rPr lang="en-US" i="1" dirty="0"/>
              <a:t>Persuasion: Understanding, Practice, and Analysis</a:t>
            </a:r>
            <a:r>
              <a:rPr lang="en-US" dirty="0"/>
              <a:t>. Addison-Wesley Publishing Company.</a:t>
            </a:r>
          </a:p>
          <a:p>
            <a:pPr lvl="0"/>
            <a:r>
              <a:rPr lang="en-US" dirty="0"/>
              <a:t>Winter, S., </a:t>
            </a:r>
            <a:r>
              <a:rPr lang="en-US" dirty="0" err="1"/>
              <a:t>Maslowska</a:t>
            </a:r>
            <a:r>
              <a:rPr lang="en-US" dirty="0"/>
              <a:t>, E., &amp; Vos, A. L. (2021). The effects of trait-based personalization in social media advertising. </a:t>
            </a:r>
            <a:r>
              <a:rPr lang="en-US" i="1" dirty="0"/>
              <a:t>Computers in Human Behavior</a:t>
            </a:r>
            <a:r>
              <a:rPr lang="en-US" dirty="0"/>
              <a:t>, </a:t>
            </a:r>
            <a:r>
              <a:rPr lang="en-US" i="1" dirty="0"/>
              <a:t>114.</a:t>
            </a:r>
            <a:r>
              <a:rPr lang="en-US" dirty="0"/>
              <a:t> </a:t>
            </a:r>
            <a:r>
              <a:rPr lang="en-US" u="sng" dirty="0">
                <a:hlinkClick r:id="rId6"/>
              </a:rPr>
              <a:t>https://doi.org/10.1016/j.chb.2020.106525</a:t>
            </a:r>
            <a:endParaRPr lang="en-US" dirty="0"/>
          </a:p>
          <a:p>
            <a:pPr lvl="0"/>
            <a:r>
              <a:rPr lang="en-US" dirty="0" err="1"/>
              <a:t>Zarouali</a:t>
            </a:r>
            <a:r>
              <a:rPr lang="en-US" dirty="0"/>
              <a:t>, B., </a:t>
            </a:r>
            <a:r>
              <a:rPr lang="en-US" dirty="0" err="1"/>
              <a:t>Dobber</a:t>
            </a:r>
            <a:r>
              <a:rPr lang="en-US" dirty="0"/>
              <a:t>, T., De </a:t>
            </a:r>
            <a:r>
              <a:rPr lang="en-US" dirty="0" err="1"/>
              <a:t>Pauw</a:t>
            </a:r>
            <a:r>
              <a:rPr lang="en-US" dirty="0"/>
              <a:t>, G., &amp; de </a:t>
            </a:r>
            <a:r>
              <a:rPr lang="en-US" dirty="0" err="1"/>
              <a:t>Vreese</a:t>
            </a:r>
            <a:r>
              <a:rPr lang="en-US" dirty="0"/>
              <a:t>, C. (2020). Using a personality-profiling algorithm to investigate political microtargeting: Assessing the persuasion effects of personality-tailored ads on social media. </a:t>
            </a:r>
            <a:r>
              <a:rPr lang="en-US" i="1" dirty="0"/>
              <a:t>Communication Research</a:t>
            </a:r>
            <a:r>
              <a:rPr lang="en-US" dirty="0"/>
              <a:t>, online first. </a:t>
            </a:r>
            <a:r>
              <a:rPr lang="en-US" u="sng" dirty="0">
                <a:hlinkClick r:id="rId7"/>
              </a:rPr>
              <a:t>https://doi.org/10.1177%2F0093650220961965</a:t>
            </a:r>
            <a:endParaRPr lang="en-US" dirty="0"/>
          </a:p>
          <a:p>
            <a:pPr marL="152400" indent="0">
              <a:buNone/>
            </a:pPr>
            <a:endParaRPr lang="en-US" dirty="0"/>
          </a:p>
        </p:txBody>
      </p:sp>
      <p:sp>
        <p:nvSpPr>
          <p:cNvPr id="3" name="Title 2">
            <a:extLst>
              <a:ext uri="{FF2B5EF4-FFF2-40B4-BE49-F238E27FC236}">
                <a16:creationId xmlns:a16="http://schemas.microsoft.com/office/drawing/2014/main" id="{FB37E163-B3BF-2146-B962-2BA5C44BFD35}"/>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107956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pic>
        <p:nvPicPr>
          <p:cNvPr id="13" name="Online Media 12" descr="Andrew Yang releases rap music video as part of campaign for NYC Mayor">
            <a:hlinkClick r:id="" action="ppaction://media"/>
            <a:extLst>
              <a:ext uri="{FF2B5EF4-FFF2-40B4-BE49-F238E27FC236}">
                <a16:creationId xmlns:a16="http://schemas.microsoft.com/office/drawing/2014/main" id="{3FCC4826-75F0-7049-B0E4-5E5FB71AE1B8}"/>
              </a:ext>
            </a:extLst>
          </p:cNvPr>
          <p:cNvPicPr>
            <a:picLocks noRot="1" noChangeAspect="1"/>
          </p:cNvPicPr>
          <p:nvPr>
            <a:videoFile r:link="rId1"/>
          </p:nvPr>
        </p:nvPicPr>
        <p:blipFill>
          <a:blip r:embed="rId4"/>
          <a:stretch>
            <a:fillRect/>
          </a:stretch>
        </p:blipFill>
        <p:spPr>
          <a:xfrm>
            <a:off x="824033" y="240852"/>
            <a:ext cx="7846363" cy="4433195"/>
          </a:xfrm>
          <a:prstGeom prst="rect">
            <a:avLst/>
          </a:prstGeom>
        </p:spPr>
      </p:pic>
    </p:spTree>
    <p:extLst>
      <p:ext uri="{BB962C8B-B14F-4D97-AF65-F5344CB8AC3E}">
        <p14:creationId xmlns:p14="http://schemas.microsoft.com/office/powerpoint/2010/main" val="12492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pic>
        <p:nvPicPr>
          <p:cNvPr id="9218" name="Picture 2">
            <a:extLst>
              <a:ext uri="{FF2B5EF4-FFF2-40B4-BE49-F238E27FC236}">
                <a16:creationId xmlns:a16="http://schemas.microsoft.com/office/drawing/2014/main" id="{F6CF5C37-3C5C-B94D-9BF6-3640A7AF4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6825" y="184637"/>
            <a:ext cx="8264525" cy="51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C29A476-0181-124E-906D-3677956BA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85" y="839665"/>
            <a:ext cx="5566193" cy="3464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19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What is persuasion?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6" y="1128457"/>
            <a:ext cx="7377000" cy="37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Definition (Simons, 1976, p. 21)</a:t>
            </a:r>
          </a:p>
          <a:p>
            <a:pPr marL="628650" lvl="1" indent="-171450">
              <a:spcBef>
                <a:spcPts val="0"/>
              </a:spcBef>
              <a:buClr>
                <a:schemeClr val="dk1"/>
              </a:buClr>
              <a:buSzPts val="1100"/>
            </a:pPr>
            <a:r>
              <a:rPr lang="en-US" sz="1400" dirty="0"/>
              <a:t>“Human communication that is designed to influence others by influence others by modifying their beliefs, values, or attitudes”</a:t>
            </a:r>
          </a:p>
          <a:p>
            <a:pPr marL="171450" indent="-171450">
              <a:buClr>
                <a:schemeClr val="dk1"/>
              </a:buClr>
              <a:buSzPts val="1100"/>
            </a:pPr>
            <a:r>
              <a:rPr lang="en-US" sz="1600" dirty="0"/>
              <a:t>Characteristics (O’Keefe, 1999)</a:t>
            </a:r>
          </a:p>
          <a:p>
            <a:pPr marL="628650" lvl="1" indent="-171450">
              <a:spcBef>
                <a:spcPts val="0"/>
              </a:spcBef>
              <a:buClr>
                <a:schemeClr val="dk1"/>
              </a:buClr>
              <a:buSzPts val="1100"/>
            </a:pPr>
            <a:r>
              <a:rPr lang="en-US" sz="1400" dirty="0"/>
              <a:t>Persuasion involves a goal and the intent to achieve that goal on the part of the message sender</a:t>
            </a:r>
          </a:p>
          <a:p>
            <a:pPr marL="628650" lvl="1" indent="-171450">
              <a:spcBef>
                <a:spcPts val="0"/>
              </a:spcBef>
              <a:buClr>
                <a:schemeClr val="dk1"/>
              </a:buClr>
              <a:buSzPts val="1100"/>
            </a:pPr>
            <a:r>
              <a:rPr lang="en-US" sz="1400" dirty="0"/>
              <a:t>Communication is the means to achieve that goal</a:t>
            </a:r>
          </a:p>
          <a:p>
            <a:pPr marL="628650" lvl="1" indent="-171450">
              <a:spcBef>
                <a:spcPts val="0"/>
              </a:spcBef>
              <a:buClr>
                <a:schemeClr val="dk1"/>
              </a:buClr>
              <a:buSzPts val="1100"/>
            </a:pPr>
            <a:r>
              <a:rPr lang="en-US" sz="1400" dirty="0"/>
              <a:t>The message recipient must have free will</a:t>
            </a:r>
          </a:p>
          <a:p>
            <a:pPr marL="171450" indent="-171450">
              <a:buClr>
                <a:schemeClr val="dk1"/>
              </a:buClr>
              <a:buSzPts val="1100"/>
            </a:pPr>
            <a:r>
              <a:rPr lang="en-US" sz="1600" dirty="0"/>
              <a:t>Goals (Perloff, 2020)</a:t>
            </a:r>
          </a:p>
          <a:p>
            <a:pPr marL="628650" lvl="1" indent="-171450">
              <a:spcBef>
                <a:spcPts val="0"/>
              </a:spcBef>
              <a:buClr>
                <a:schemeClr val="dk1"/>
              </a:buClr>
              <a:buSzPts val="1100"/>
            </a:pPr>
            <a:r>
              <a:rPr lang="en-US" sz="1400" dirty="0"/>
              <a:t>A change in someone’s attitudes, values and beliefs</a:t>
            </a:r>
          </a:p>
          <a:p>
            <a:pPr marL="1085850" lvl="2" indent="-171450">
              <a:spcBef>
                <a:spcPts val="0"/>
              </a:spcBef>
              <a:buClr>
                <a:schemeClr val="dk1"/>
              </a:buClr>
              <a:buSzPts val="1100"/>
            </a:pPr>
            <a:r>
              <a:rPr lang="en-US" dirty="0"/>
              <a:t>Attitude: an individual’s general predisposition toward something as being good or bad, right or wrong, or negative or positive</a:t>
            </a:r>
          </a:p>
          <a:p>
            <a:pPr marL="1085850" lvl="2" indent="-171450">
              <a:spcBef>
                <a:spcPts val="0"/>
              </a:spcBef>
              <a:buClr>
                <a:schemeClr val="dk1"/>
              </a:buClr>
              <a:buSzPts val="1100"/>
            </a:pPr>
            <a:r>
              <a:rPr lang="en-US" dirty="0"/>
              <a:t>Value: an individual’s perception of the usefulness, importance, or worth of something</a:t>
            </a:r>
          </a:p>
          <a:p>
            <a:pPr marL="1085850" lvl="2" indent="-171450">
              <a:spcBef>
                <a:spcPts val="0"/>
              </a:spcBef>
              <a:buClr>
                <a:schemeClr val="dk1"/>
              </a:buClr>
              <a:buSzPts val="1100"/>
            </a:pPr>
            <a:r>
              <a:rPr lang="en-US" dirty="0"/>
              <a:t>Belief: the propositions or positions that an individual holds as true or false without positive knowledge or proof.</a:t>
            </a:r>
          </a:p>
          <a:p>
            <a:pPr marL="628650" lvl="1" indent="-171450">
              <a:spcBef>
                <a:spcPts val="0"/>
              </a:spcBef>
              <a:buClr>
                <a:schemeClr val="dk1"/>
              </a:buClr>
              <a:buSzPts val="1100"/>
            </a:pPr>
            <a:r>
              <a:rPr lang="en-US" sz="1400" dirty="0"/>
              <a:t>A change in behavior: get-out-the-vote (voter turnout)</a:t>
            </a:r>
          </a:p>
          <a:p>
            <a:pPr marL="628650" lvl="1" indent="-171450">
              <a:spcBef>
                <a:spcPts val="0"/>
              </a:spcBef>
              <a:buClr>
                <a:schemeClr val="dk1"/>
              </a:buClr>
              <a:buSzPts val="1100"/>
            </a:pPr>
            <a:endParaRPr lang="en-US" sz="1400" dirty="0"/>
          </a:p>
          <a:p>
            <a:pPr marL="628650" lvl="1" indent="-171450">
              <a:spcBef>
                <a:spcPts val="0"/>
              </a:spcBef>
              <a:buClr>
                <a:schemeClr val="dk1"/>
              </a:buClr>
              <a:buSzPts val="1100"/>
            </a:pPr>
            <a:endParaRPr lang="en-US" sz="1050" dirty="0"/>
          </a:p>
        </p:txBody>
      </p:sp>
    </p:spTree>
    <p:extLst>
      <p:ext uri="{BB962C8B-B14F-4D97-AF65-F5344CB8AC3E}">
        <p14:creationId xmlns:p14="http://schemas.microsoft.com/office/powerpoint/2010/main" val="68822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persuasion for unlikely supporters?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5" y="1128456"/>
            <a:ext cx="7786949" cy="3540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a:t>Political persuasion</a:t>
            </a:r>
          </a:p>
          <a:p>
            <a:pPr marL="628650" lvl="1" indent="-171450">
              <a:spcBef>
                <a:spcPts val="0"/>
              </a:spcBef>
              <a:buClr>
                <a:schemeClr val="dk1"/>
              </a:buClr>
              <a:buSzPts val="1100"/>
            </a:pPr>
            <a:r>
              <a:rPr lang="en-US" sz="1600" dirty="0"/>
              <a:t>The act of influencing voters to choose your political platform over the oppositions through a series of tactics and practices.</a:t>
            </a:r>
          </a:p>
          <a:p>
            <a:pPr marL="628650" lvl="1" indent="-171450">
              <a:spcBef>
                <a:spcPts val="0"/>
              </a:spcBef>
              <a:buClr>
                <a:schemeClr val="dk1"/>
              </a:buClr>
              <a:buSzPts val="1100"/>
            </a:pPr>
            <a:endParaRPr lang="en-US" sz="1600" dirty="0"/>
          </a:p>
          <a:p>
            <a:pPr marL="171450" indent="-171450">
              <a:buClr>
                <a:schemeClr val="dk1"/>
              </a:buClr>
              <a:buSzPts val="1100"/>
            </a:pPr>
            <a:r>
              <a:rPr lang="en-US" sz="1800" dirty="0"/>
              <a:t>Unlikely supporters? Framing matters!</a:t>
            </a:r>
          </a:p>
          <a:p>
            <a:pPr marL="628650" lvl="1" indent="-171450">
              <a:spcBef>
                <a:spcPts val="0"/>
              </a:spcBef>
              <a:buClr>
                <a:schemeClr val="dk1"/>
              </a:buClr>
              <a:buSzPts val="1100"/>
            </a:pPr>
            <a:r>
              <a:rPr lang="en-US" sz="1600" dirty="0"/>
              <a:t>Feinberg &amp; Willer (2015): the way in which a political stance is framed influenced whether people supported it.</a:t>
            </a:r>
          </a:p>
          <a:p>
            <a:pPr marL="1085850" lvl="2" indent="-171450">
              <a:spcBef>
                <a:spcPts val="0"/>
              </a:spcBef>
              <a:buClr>
                <a:schemeClr val="dk1"/>
              </a:buClr>
              <a:buSzPts val="1100"/>
            </a:pPr>
            <a:r>
              <a:rPr lang="en-US" sz="1400" dirty="0"/>
              <a:t>Two types of messages that supported an increase in military spending: </a:t>
            </a:r>
          </a:p>
          <a:p>
            <a:pPr marL="1543050" lvl="3" indent="-171450">
              <a:spcBef>
                <a:spcPts val="0"/>
              </a:spcBef>
              <a:buClr>
                <a:schemeClr val="dk1"/>
              </a:buClr>
              <a:buSzPts val="1100"/>
            </a:pPr>
            <a:r>
              <a:rPr lang="en-US" dirty="0"/>
              <a:t>“national pride” and “unity at home and abroad”</a:t>
            </a:r>
          </a:p>
          <a:p>
            <a:pPr marL="1543050" lvl="3" indent="-171450">
              <a:spcBef>
                <a:spcPts val="0"/>
              </a:spcBef>
              <a:buClr>
                <a:schemeClr val="dk1"/>
              </a:buClr>
              <a:buSzPts val="1100"/>
            </a:pPr>
            <a:r>
              <a:rPr lang="en-US" dirty="0"/>
              <a:t>help “the poor and disadvantaged achieve equal standing” through the military.</a:t>
            </a:r>
          </a:p>
          <a:p>
            <a:pPr marL="1085850" lvl="2" indent="-171450">
              <a:spcBef>
                <a:spcPts val="0"/>
              </a:spcBef>
              <a:buClr>
                <a:schemeClr val="dk1"/>
              </a:buClr>
              <a:buSzPts val="1100"/>
            </a:pPr>
            <a:r>
              <a:rPr lang="en-US" sz="1400" dirty="0"/>
              <a:t>Conservatives tended to support an increase in military spending regardless of message, while liberals were more likely to support military spending if confronted with the second message.</a:t>
            </a:r>
          </a:p>
          <a:p>
            <a:pPr marL="1085850" lvl="2" indent="-171450">
              <a:spcBef>
                <a:spcPts val="0"/>
              </a:spcBef>
              <a:buClr>
                <a:schemeClr val="dk1"/>
              </a:buClr>
              <a:buSzPts val="1100"/>
            </a:pPr>
            <a:r>
              <a:rPr lang="en-US" sz="1400" dirty="0"/>
              <a:t>Deliver your political messages in a way that appeals to the moral values of the people you are trying to persuade</a:t>
            </a:r>
          </a:p>
          <a:p>
            <a:pPr marL="0" indent="0">
              <a:spcAft>
                <a:spcPts val="1600"/>
              </a:spcAft>
              <a:buFont typeface="DM Sans"/>
              <a:buNone/>
            </a:pPr>
            <a:endParaRPr lang="en-US" sz="1050" dirty="0"/>
          </a:p>
        </p:txBody>
      </p:sp>
    </p:spTree>
    <p:extLst>
      <p:ext uri="{BB962C8B-B14F-4D97-AF65-F5344CB8AC3E}">
        <p14:creationId xmlns:p14="http://schemas.microsoft.com/office/powerpoint/2010/main" val="306866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persuasion for undecided voters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5" y="1128456"/>
            <a:ext cx="7786949" cy="3540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a:t>Molding a candidate’s image</a:t>
            </a:r>
          </a:p>
          <a:p>
            <a:pPr marL="628650" lvl="1" indent="-171450">
              <a:spcBef>
                <a:spcPts val="0"/>
              </a:spcBef>
              <a:buClr>
                <a:schemeClr val="dk1"/>
              </a:buClr>
              <a:buSzPts val="1100"/>
            </a:pPr>
            <a:r>
              <a:rPr lang="en-US" sz="1600" dirty="0"/>
              <a:t>Goal: to influence the public perception of a candidate</a:t>
            </a:r>
          </a:p>
          <a:p>
            <a:pPr marL="628650" lvl="1" indent="-171450">
              <a:spcBef>
                <a:spcPts val="0"/>
              </a:spcBef>
              <a:buClr>
                <a:schemeClr val="dk1"/>
              </a:buClr>
              <a:buSzPts val="1100"/>
            </a:pPr>
            <a:endParaRPr lang="en-US" sz="1600" dirty="0"/>
          </a:p>
          <a:p>
            <a:pPr marL="171450" indent="-171450">
              <a:buClr>
                <a:schemeClr val="dk1"/>
              </a:buClr>
              <a:buSzPts val="1100"/>
            </a:pPr>
            <a:r>
              <a:rPr lang="en-US" sz="1800" dirty="0"/>
              <a:t>The construction of a candidate’s image</a:t>
            </a:r>
          </a:p>
          <a:p>
            <a:pPr marL="628650" lvl="1" indent="-171450">
              <a:spcBef>
                <a:spcPts val="0"/>
              </a:spcBef>
              <a:buClr>
                <a:schemeClr val="dk1"/>
              </a:buClr>
              <a:buSzPts val="1100"/>
            </a:pPr>
            <a:r>
              <a:rPr lang="en-US" sz="1600" dirty="0"/>
              <a:t>The perception of a candidate’s personality traits.</a:t>
            </a:r>
          </a:p>
          <a:p>
            <a:pPr marL="628650" lvl="1" indent="-171450">
              <a:spcBef>
                <a:spcPts val="0"/>
              </a:spcBef>
              <a:buClr>
                <a:schemeClr val="dk1"/>
              </a:buClr>
              <a:buSzPts val="1100"/>
            </a:pPr>
            <a:r>
              <a:rPr lang="en-US" sz="1600" dirty="0"/>
              <a:t>The ability of voters to identify with the candidate on a personal level.</a:t>
            </a:r>
          </a:p>
          <a:p>
            <a:pPr marL="628650" lvl="1" indent="-171450">
              <a:spcBef>
                <a:spcPts val="0"/>
              </a:spcBef>
              <a:buClr>
                <a:schemeClr val="dk1"/>
              </a:buClr>
              <a:buSzPts val="1100"/>
            </a:pPr>
            <a:r>
              <a:rPr lang="en-US" sz="1600" dirty="0"/>
              <a:t>Leadership and oratory abilities displayed by the candidate.</a:t>
            </a:r>
          </a:p>
          <a:p>
            <a:pPr marL="0" indent="0">
              <a:spcAft>
                <a:spcPts val="1600"/>
              </a:spcAft>
              <a:buFont typeface="DM Sans"/>
              <a:buNone/>
            </a:pPr>
            <a:endParaRPr lang="en-US" sz="1050" dirty="0"/>
          </a:p>
        </p:txBody>
      </p:sp>
      <p:pic>
        <p:nvPicPr>
          <p:cNvPr id="3" name="Picture 2" descr="On This Day in 1933, FDR Gave His First Fireside Chat">
            <a:extLst>
              <a:ext uri="{FF2B5EF4-FFF2-40B4-BE49-F238E27FC236}">
                <a16:creationId xmlns:a16="http://schemas.microsoft.com/office/drawing/2014/main" id="{7E4DE435-7D6B-7D41-9882-B46C2EED6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088" y="3085257"/>
            <a:ext cx="3313064" cy="18595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BC5375B-FCA7-EA44-95C4-FEE28DB38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989" y="3085258"/>
            <a:ext cx="3374646" cy="1859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39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persuasion for undecided voters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5" y="1128456"/>
            <a:ext cx="7786949" cy="3540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800" dirty="0"/>
              <a:t>Identifying and targeting an enemy</a:t>
            </a:r>
          </a:p>
          <a:p>
            <a:pPr marL="628650" lvl="1" indent="-171450">
              <a:spcBef>
                <a:spcPts val="0"/>
              </a:spcBef>
              <a:buClr>
                <a:schemeClr val="dk1"/>
              </a:buClr>
              <a:buSzPts val="1100"/>
            </a:pPr>
            <a:r>
              <a:rPr lang="en-US" sz="1600" dirty="0"/>
              <a:t>Goal: to unite voters towards a common goal (“us” vs. “other”)</a:t>
            </a:r>
          </a:p>
          <a:p>
            <a:pPr marL="628650" lvl="1" indent="-171450">
              <a:spcBef>
                <a:spcPts val="0"/>
              </a:spcBef>
              <a:buClr>
                <a:schemeClr val="dk1"/>
              </a:buClr>
              <a:buSzPts val="1100"/>
            </a:pPr>
            <a:endParaRPr lang="en-US" sz="1600" dirty="0"/>
          </a:p>
          <a:p>
            <a:pPr marL="171450" indent="-171450">
              <a:buClr>
                <a:schemeClr val="dk1"/>
              </a:buClr>
              <a:buSzPts val="1100"/>
            </a:pPr>
            <a:r>
              <a:rPr lang="en-US" sz="1800" dirty="0"/>
              <a:t>“Create your enemy” (Machiavelli, 1532)</a:t>
            </a:r>
          </a:p>
          <a:p>
            <a:pPr marL="628650" lvl="1" indent="-171450">
              <a:spcBef>
                <a:spcPts val="0"/>
              </a:spcBef>
              <a:buClr>
                <a:schemeClr val="dk1"/>
              </a:buClr>
              <a:buSzPts val="1100"/>
            </a:pPr>
            <a:r>
              <a:rPr lang="en-US" sz="1600" dirty="0"/>
              <a:t>Out-group: a community, a policy issue, or the opposing candidate</a:t>
            </a:r>
          </a:p>
          <a:p>
            <a:pPr marL="628650" lvl="1" indent="-171450">
              <a:spcBef>
                <a:spcPts val="0"/>
              </a:spcBef>
              <a:buClr>
                <a:schemeClr val="dk1"/>
              </a:buClr>
              <a:buSzPts val="1100"/>
            </a:pPr>
            <a:r>
              <a:rPr lang="en-US" sz="1600" dirty="0"/>
              <a:t>Trump:</a:t>
            </a:r>
          </a:p>
          <a:p>
            <a:pPr marL="1085850" lvl="2" indent="-171450">
              <a:spcBef>
                <a:spcPts val="0"/>
              </a:spcBef>
              <a:buClr>
                <a:schemeClr val="dk1"/>
              </a:buClr>
              <a:buSzPts val="1100"/>
            </a:pPr>
            <a:r>
              <a:rPr lang="en-US" sz="1400" dirty="0"/>
              <a:t>Usage of “</a:t>
            </a:r>
            <a:r>
              <a:rPr lang="en-US" sz="1400" dirty="0">
                <a:hlinkClick r:id="rId3"/>
              </a:rPr>
              <a:t>nickname</a:t>
            </a:r>
            <a:r>
              <a:rPr lang="en-US" sz="1400" dirty="0"/>
              <a:t>”</a:t>
            </a:r>
          </a:p>
          <a:p>
            <a:pPr marL="1085850" lvl="2" indent="-171450">
              <a:spcBef>
                <a:spcPts val="0"/>
              </a:spcBef>
              <a:buClr>
                <a:schemeClr val="dk1"/>
              </a:buClr>
              <a:buSzPts val="1100"/>
            </a:pPr>
            <a:r>
              <a:rPr lang="en-US" sz="1400" dirty="0"/>
              <a:t>“Catchphrase”: Build the wall”; “Drain the swamp”</a:t>
            </a:r>
          </a:p>
          <a:p>
            <a:pPr marL="0" indent="0">
              <a:spcAft>
                <a:spcPts val="1600"/>
              </a:spcAft>
              <a:buFont typeface="DM Sans"/>
              <a:buNone/>
            </a:pPr>
            <a:endParaRPr lang="en-US" sz="1050" dirty="0"/>
          </a:p>
        </p:txBody>
      </p:sp>
      <p:pic>
        <p:nvPicPr>
          <p:cNvPr id="2052" name="Picture 4" descr="Trump escalates racist rhetoric at recent rallies and plays on white  grievance : NPR">
            <a:extLst>
              <a:ext uri="{FF2B5EF4-FFF2-40B4-BE49-F238E27FC236}">
                <a16:creationId xmlns:a16="http://schemas.microsoft.com/office/drawing/2014/main" id="{33EB6624-9A16-7C45-BDBC-F81E491AF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286" y="3249227"/>
            <a:ext cx="3097427" cy="17417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096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persuasion for undecided voters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11628" y="1128457"/>
            <a:ext cx="7786949" cy="3540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Gathering endorsements</a:t>
            </a:r>
          </a:p>
          <a:p>
            <a:pPr marL="628650" lvl="1" indent="-171450">
              <a:spcBef>
                <a:spcPts val="0"/>
              </a:spcBef>
              <a:buClr>
                <a:schemeClr val="dk1"/>
              </a:buClr>
              <a:buSzPts val="1100"/>
            </a:pPr>
            <a:r>
              <a:rPr lang="en-US" sz="1400" dirty="0"/>
              <a:t>Goal: to build trust amongst voters through the help of a third party</a:t>
            </a:r>
          </a:p>
          <a:p>
            <a:pPr marL="628650" lvl="1" indent="-171450">
              <a:spcBef>
                <a:spcPts val="0"/>
              </a:spcBef>
              <a:buClr>
                <a:schemeClr val="dk1"/>
              </a:buClr>
              <a:buSzPts val="1100"/>
            </a:pPr>
            <a:endParaRPr lang="en-US" sz="1400" dirty="0"/>
          </a:p>
          <a:p>
            <a:pPr marL="171450" indent="-171450">
              <a:buClr>
                <a:schemeClr val="dk1"/>
              </a:buClr>
              <a:buSzPts val="1100"/>
            </a:pPr>
            <a:r>
              <a:rPr lang="en-US" sz="1600" dirty="0"/>
              <a:t>Endorsements - trustworthiness </a:t>
            </a:r>
          </a:p>
          <a:p>
            <a:pPr marL="628650" lvl="1" indent="-171450">
              <a:spcBef>
                <a:spcPts val="0"/>
              </a:spcBef>
              <a:buClr>
                <a:schemeClr val="dk1"/>
              </a:buClr>
              <a:buSzPts val="1100"/>
            </a:pPr>
            <a:r>
              <a:rPr lang="en-US" sz="1400" dirty="0"/>
              <a:t>Political Parties</a:t>
            </a:r>
          </a:p>
          <a:p>
            <a:pPr marL="628650" lvl="1" indent="-171450">
              <a:spcBef>
                <a:spcPts val="0"/>
              </a:spcBef>
              <a:buClr>
                <a:schemeClr val="dk1"/>
              </a:buClr>
              <a:buSzPts val="1100"/>
            </a:pPr>
            <a:r>
              <a:rPr lang="en-US" sz="1400" dirty="0"/>
              <a:t>Politicians</a:t>
            </a:r>
          </a:p>
          <a:p>
            <a:pPr marL="628650" lvl="1" indent="-171450">
              <a:spcBef>
                <a:spcPts val="0"/>
              </a:spcBef>
              <a:buClr>
                <a:schemeClr val="dk1"/>
              </a:buClr>
              <a:buSzPts val="1100"/>
            </a:pPr>
            <a:r>
              <a:rPr lang="en-US" sz="1400" dirty="0"/>
              <a:t>Influencers </a:t>
            </a:r>
          </a:p>
          <a:p>
            <a:pPr marL="628650" lvl="1" indent="-171450">
              <a:spcBef>
                <a:spcPts val="0"/>
              </a:spcBef>
              <a:buClr>
                <a:schemeClr val="dk1"/>
              </a:buClr>
              <a:buSzPts val="1100"/>
            </a:pPr>
            <a:r>
              <a:rPr lang="en-US" sz="1400" dirty="0"/>
              <a:t>Community Leaders</a:t>
            </a:r>
          </a:p>
          <a:p>
            <a:pPr marL="628650" lvl="1" indent="-171450">
              <a:spcBef>
                <a:spcPts val="0"/>
              </a:spcBef>
              <a:buClr>
                <a:schemeClr val="dk1"/>
              </a:buClr>
              <a:buSzPts val="1100"/>
            </a:pPr>
            <a:r>
              <a:rPr lang="en-US" sz="1400" dirty="0"/>
              <a:t>Local unions</a:t>
            </a:r>
          </a:p>
          <a:p>
            <a:pPr marL="628650" lvl="1" indent="-171450">
              <a:spcBef>
                <a:spcPts val="0"/>
              </a:spcBef>
              <a:buClr>
                <a:schemeClr val="dk1"/>
              </a:buClr>
              <a:buSzPts val="1100"/>
            </a:pPr>
            <a:r>
              <a:rPr lang="en-US" sz="1400" dirty="0"/>
              <a:t>Local newspapers</a:t>
            </a:r>
          </a:p>
          <a:p>
            <a:pPr marL="0" indent="0">
              <a:spcAft>
                <a:spcPts val="1600"/>
              </a:spcAft>
              <a:buFont typeface="DM Sans"/>
              <a:buNone/>
            </a:pPr>
            <a:endParaRPr lang="en-US" sz="1050" dirty="0"/>
          </a:p>
        </p:txBody>
      </p:sp>
      <p:pic>
        <p:nvPicPr>
          <p:cNvPr id="3" name="Picture 2">
            <a:extLst>
              <a:ext uri="{FF2B5EF4-FFF2-40B4-BE49-F238E27FC236}">
                <a16:creationId xmlns:a16="http://schemas.microsoft.com/office/drawing/2014/main" id="{28BBE0C7-F7CC-7040-903A-3C31205229DC}"/>
              </a:ext>
            </a:extLst>
          </p:cNvPr>
          <p:cNvPicPr>
            <a:picLocks noChangeAspect="1"/>
          </p:cNvPicPr>
          <p:nvPr/>
        </p:nvPicPr>
        <p:blipFill>
          <a:blip r:embed="rId3"/>
          <a:stretch>
            <a:fillRect/>
          </a:stretch>
        </p:blipFill>
        <p:spPr>
          <a:xfrm>
            <a:off x="4090120" y="2263321"/>
            <a:ext cx="2246583" cy="1496087"/>
          </a:xfrm>
          <a:prstGeom prst="rect">
            <a:avLst/>
          </a:prstGeom>
          <a:ln>
            <a:noFill/>
          </a:ln>
          <a:effectLst>
            <a:outerShdw blurRad="292100" dist="139700" dir="2700000" algn="tl" rotWithShape="0">
              <a:srgbClr val="333333">
                <a:alpha val="65000"/>
              </a:srgbClr>
            </a:outerShdw>
          </a:effectLst>
        </p:spPr>
      </p:pic>
      <p:pic>
        <p:nvPicPr>
          <p:cNvPr id="3074" name="Picture 2" descr="When Cardi B met Bernie: The rapper and Sanders talk 'future of America'">
            <a:extLst>
              <a:ext uri="{FF2B5EF4-FFF2-40B4-BE49-F238E27FC236}">
                <a16:creationId xmlns:a16="http://schemas.microsoft.com/office/drawing/2014/main" id="{3F4A46C9-C26D-8C4E-BC67-26D9F3A8C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522" y="3390093"/>
            <a:ext cx="2246583" cy="149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3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Political persuasion for undecided voters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1;p32">
            <a:extLst>
              <a:ext uri="{FF2B5EF4-FFF2-40B4-BE49-F238E27FC236}">
                <a16:creationId xmlns:a16="http://schemas.microsoft.com/office/drawing/2014/main" id="{B03EEA06-A83A-5440-BBA7-EF034FA2F45B}"/>
              </a:ext>
            </a:extLst>
          </p:cNvPr>
          <p:cNvSpPr txBox="1">
            <a:spLocks/>
          </p:cNvSpPr>
          <p:nvPr/>
        </p:nvSpPr>
        <p:spPr>
          <a:xfrm>
            <a:off x="5247780" y="813083"/>
            <a:ext cx="3422616" cy="368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spcAft>
                <a:spcPts val="1600"/>
              </a:spcAft>
              <a:buNone/>
            </a:pPr>
            <a:endParaRPr lang="en-US" dirty="0"/>
          </a:p>
        </p:txBody>
      </p:sp>
      <p:sp>
        <p:nvSpPr>
          <p:cNvPr id="22" name="Google Shape;431;p32">
            <a:extLst>
              <a:ext uri="{FF2B5EF4-FFF2-40B4-BE49-F238E27FC236}">
                <a16:creationId xmlns:a16="http://schemas.microsoft.com/office/drawing/2014/main" id="{2D6F8757-65AF-AE41-A607-0E418806AEF4}"/>
              </a:ext>
            </a:extLst>
          </p:cNvPr>
          <p:cNvSpPr txBox="1">
            <a:spLocks/>
          </p:cNvSpPr>
          <p:nvPr/>
        </p:nvSpPr>
        <p:spPr>
          <a:xfrm>
            <a:off x="726735" y="1128456"/>
            <a:ext cx="7786949" cy="3540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Conveying favorable data</a:t>
            </a:r>
          </a:p>
          <a:p>
            <a:pPr marL="628650" lvl="1" indent="-171450">
              <a:spcBef>
                <a:spcPts val="0"/>
              </a:spcBef>
              <a:buClr>
                <a:schemeClr val="dk1"/>
              </a:buClr>
              <a:buSzPts val="1100"/>
            </a:pPr>
            <a:r>
              <a:rPr lang="en-US" sz="1400" dirty="0"/>
              <a:t>Goal: to communicate momentum for your campaign</a:t>
            </a:r>
          </a:p>
          <a:p>
            <a:pPr marL="628650" lvl="1" indent="-171450">
              <a:spcBef>
                <a:spcPts val="0"/>
              </a:spcBef>
              <a:buClr>
                <a:schemeClr val="dk1"/>
              </a:buClr>
              <a:buSzPts val="1100"/>
            </a:pPr>
            <a:endParaRPr lang="en-US" sz="1400" dirty="0"/>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3E39F9B8-FB5C-2A4C-86AB-8DE92DBC9726}"/>
              </a:ext>
            </a:extLst>
          </p:cNvPr>
          <p:cNvPicPr>
            <a:picLocks noChangeAspect="1"/>
          </p:cNvPicPr>
          <p:nvPr/>
        </p:nvPicPr>
        <p:blipFill>
          <a:blip r:embed="rId3"/>
          <a:stretch>
            <a:fillRect/>
          </a:stretch>
        </p:blipFill>
        <p:spPr>
          <a:xfrm>
            <a:off x="3363800" y="1758461"/>
            <a:ext cx="2512818" cy="3235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4346271"/>
      </p:ext>
    </p:extLst>
  </p:cSld>
  <p:clrMapOvr>
    <a:masterClrMapping/>
  </p:clrMapOvr>
</p:sld>
</file>

<file path=ppt/theme/theme1.xml><?xml version="1.0" encoding="utf-8"?>
<a:theme xmlns:a="http://schemas.openxmlformats.org/drawingml/2006/main" name="Mass Media Marketing Plan">
  <a:themeElements>
    <a:clrScheme name="Simple Light">
      <a:dk1>
        <a:srgbClr val="E79898"/>
      </a:dk1>
      <a:lt1>
        <a:srgbClr val="CE9FBC"/>
      </a:lt1>
      <a:dk2>
        <a:srgbClr val="92CCCA"/>
      </a:dk2>
      <a:lt2>
        <a:srgbClr val="224253"/>
      </a:lt2>
      <a:accent1>
        <a:srgbClr val="F8E6DC"/>
      </a:accent1>
      <a:accent2>
        <a:srgbClr val="224253"/>
      </a:accent2>
      <a:accent3>
        <a:srgbClr val="509195"/>
      </a:accent3>
      <a:accent4>
        <a:srgbClr val="92CCCA"/>
      </a:accent4>
      <a:accent5>
        <a:srgbClr val="CE9FBC"/>
      </a:accent5>
      <a:accent6>
        <a:srgbClr val="AA88A1"/>
      </a:accent6>
      <a:hlink>
        <a:srgbClr val="2242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11985</TotalTime>
  <Words>1417</Words>
  <Application>Microsoft Macintosh PowerPoint</Application>
  <PresentationFormat>On-screen Show (16:9)</PresentationFormat>
  <Paragraphs>110</Paragraphs>
  <Slides>14</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Abril Fatface</vt:lpstr>
      <vt:lpstr>DM Sans</vt:lpstr>
      <vt:lpstr>Arial</vt:lpstr>
      <vt:lpstr>Mass Media Marketing Plan</vt:lpstr>
      <vt:lpstr>MEDIA &amp; THE PUBLIC</vt:lpstr>
      <vt:lpstr>PowerPoint Presentation</vt:lpstr>
      <vt:lpstr>PowerPoint Presentation</vt:lpstr>
      <vt:lpstr>What is persuasion?</vt:lpstr>
      <vt:lpstr>Political persuasion for unlikely supporters?</vt:lpstr>
      <vt:lpstr>Political persuasion for undecided voters</vt:lpstr>
      <vt:lpstr>Political persuasion for undecided voters</vt:lpstr>
      <vt:lpstr>Political persuasion for undecided voters</vt:lpstr>
      <vt:lpstr>Political persuasion for undecided voters</vt:lpstr>
      <vt:lpstr>Political persuasion for undecided voters</vt:lpstr>
      <vt:lpstr>Political microtargeting and personality traits</vt:lpstr>
      <vt:lpstr>Political microtargeting and personality traits</vt:lpstr>
      <vt:lpstr>Political microtargeting and personality traits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THE PUBLIC</dc:title>
  <cp:lastModifiedBy>Wang, Ryan Y.</cp:lastModifiedBy>
  <cp:revision>43</cp:revision>
  <dcterms:modified xsi:type="dcterms:W3CDTF">2022-03-14T08:18:50Z</dcterms:modified>
</cp:coreProperties>
</file>